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437" y="16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v>Педагог саны</c:v>
          </c:tx>
          <c:dPt>
            <c:idx val="0"/>
            <c:bubble3D val="0"/>
            <c:spPr>
              <a:solidFill>
                <a:srgbClr val="EAB065"/>
              </a:solidFill>
            </c:spPr>
          </c:dPt>
          <c:dPt>
            <c:idx val="3"/>
            <c:bubble3D val="0"/>
            <c:spPr>
              <a:solidFill>
                <a:srgbClr val="AC287A"/>
              </a:solidFill>
            </c:spPr>
          </c:dPt>
          <c:dPt>
            <c:idx val="4"/>
            <c:bubble3D val="0"/>
            <c:spPr>
              <a:solidFill>
                <a:srgbClr val="79B790"/>
              </a:solidFill>
            </c:spPr>
          </c:dPt>
          <c:dPt>
            <c:idx val="5"/>
            <c:bubble3D val="0"/>
            <c:spPr>
              <a:solidFill>
                <a:srgbClr val="DE8DB6"/>
              </a:solidFill>
            </c:spPr>
          </c:dPt>
          <c:cat>
            <c:strRef>
              <c:f>'Chart Data'!$A$2:$A$7</c:f>
              <c:strCache>
                <c:ptCount val="6"/>
                <c:pt idx="0">
                  <c:v>І санатты басшы</c:v>
                </c:pt>
                <c:pt idx="1">
                  <c:v>Педагог-шебер</c:v>
                </c:pt>
                <c:pt idx="2">
                  <c:v>Педагог-зерттеуші</c:v>
                </c:pt>
                <c:pt idx="3">
                  <c:v>Педагог-сарапшы</c:v>
                </c:pt>
                <c:pt idx="4">
                  <c:v>Педагог-модератор</c:v>
                </c:pt>
                <c:pt idx="5">
                  <c:v>Санатсыз</c:v>
                </c:pt>
              </c:strCache>
            </c:strRef>
          </c:cat>
          <c:val>
            <c:numRef>
              <c:f>'Chart Data'!$B$2:$B$7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11</c:v>
                </c:pt>
                <c:pt idx="4">
                  <c:v>15</c:v>
                </c:pt>
                <c:pt idx="5">
                  <c:v>1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</c:spPr>
    </c:plotArea>
    <c:plotVisOnly val="1"/>
    <c:dispBlanksAs val="zero"/>
    <c:showDLblsOverMax val="1"/>
  </c:chart>
  <c:spPr>
    <a:noFill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06824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Пайдаланушы сұраған мерзім: 2024–2029 жылдар. Бес оқу жылы: 2024–2025, 2025–2026, 2026–2027, 2027–2028, 2028–2029. Құжат 2026 жылғы есеп пен пайдаланушы ұсынған мәліметтер негізіндегі жоспар жобасы, бекітілген жоспар емес.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КМҚК «Ақерке» бөбекжайының даму жоспарының жобасы. Мақсаттар педагогикалық кеңесте нақтыланады.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Дереккөздер: пайдаланушы ұсынған дамытушы орта сипаттамасы және «ЕСЕП МДҰ 2026ж Ақерке бж.docx», «Серіктес бөбекжай» және «Тандем» кестелері. Бұл көрсеткіштер 2024 жылдың бастапқы мәндері ретінде берілмейді.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КМҚК «Ақерке» бөбекжайының даму жоспарының жобасы. Мақсаттар педагогикалық кеңесте нақтыланады.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КМҚК «Ақерке» бөбекжайының даму жоспарының жобасы. Мақсаттар педагогикалық кеңесте нақтыланады.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КМҚК «Ақерке» бөбекжайының даму жоспарының жобасы. Мақсаттар педагогикалық кеңесте нақтыланады.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КМҚК «Ақерке» бөбекжайының даму жоспарының жобасы. Мақсаттар педагогикалық кеңесте нақтыланады.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КМҚК «Ақерке» бөбекжайының даму жоспарының жобасы. Мақсаттар педагогикалық кеңесте нақтыланады.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КМҚК «Ақерке» бөбекжайының даму жоспарының жобасы. Мақсаттар педагогикалық кеңесте нақтыланады.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Серіктес ұйым атаулары мен 2025–2026 деректері тіркелген есептен алынды. Жылына 5 іс-шара мөлшері болашаққа ұсынылған мақсат.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КМҚК «Ақерке» бөбекжайының даму жоспарының жобасы. Мақсаттар педагогикалық кеңесте нақтыланады.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КМҚК «Ақерке» бөбекжайының даму жоспарының жобасы. Мақсаттар педагогикалық кеңесте нақтыланады.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КМҚК «Ақерке» бөбекжайының даму жоспарының жобасы. Мақсаттар педагогикалық кеңесте нақтыланады.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Көрсеткіштердің анықтамасы: педагог қатысуы = жыл ішінде кемінде бір ішкі кәсіби даму іс-шарасына қатысқан бірегей педагог / барлық педагог ×100%. Отбасы қатысуы = жыл ішінде кемінде бір бірлескен әрекетке қатысқан бірегей отбасы / барлық отбасы ×100%. Іс-шара саны екі жоба бойынша қайталанбай есептеледі. Материалдар саны = қорға қабылданған жаңа әдістемелік материалдар. Барлық бес жылдық мән ұсынылған жоспар, фактілер емес. Балалар мониторингінде нақты бастапқы мәнсіз пайыздық жетістік мақсаты берілмейді.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КМҚК «Ақерке» бөбекжайының даму жоспарының жобасы. Мақсаттар педагогикалық кеңесте нақтыланады.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КМҚК «Ақерке» бөбекжайының даму жоспарының жобасы. Мақсаттар педагогикалық кеңесте нақтыланады.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Дерек: пайдаланушы берген санаттар кестесі. Басшыны қоса есептегенде 28. Пайыздар 1/28, 11/28, 15/28 бойынша есептелді. Дөңгелектелген үлестер қосындысы 100,1%. Жаңа санат алу саны аттестаттау нәтижесі бойынша тіркеледі.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Негіз: пайдаланушы сипаттаған жылыжай, «Жасыл балабақша» және «Таза Қазақстан» жұмыстары. Болашақ әрекеттер жоспарлы ұсыныс. Балаларды қауіпті қалдық жинауға тартпау.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Пайдаланушы ерте кәсіпке және еңбекке баулу пилоттық жобасын даму жоспарына қосуды сұрады. Атауы ұйымның ресми пилоттық жоба құжатымен сәйкестендіріледі.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2026–2029 кезеңдері жоспарлы ұсыныс. Нақты күндер мен қаржы жылдық жоспарларда бекітіледі. 2024–2026 орындалуы архивтік құжаттар бойынша тексеріледі.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FDE02CE-7567-41AA-899A-2B4D268B3670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endParaRPr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5DFE4D2-73DE-4A87-9C69-CDE7A830A5D8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286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5AEFC0A-9F06-4729-A7D9-1599298C3578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9537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4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DejaVu Sans"/>
                <a:ea typeface="DejaVu Sans"/>
                <a:cs typeface="DejaVu Sans"/>
              </a:rPr>
              <a:t>Ұлытау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DejaVu Sans"/>
                <a:ea typeface="DejaVu Sans"/>
                <a:cs typeface="DejaVu Sans"/>
              </a:rPr>
              <a:t>облысы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lang="ru-RU" sz="2000" dirty="0" err="1">
                <a:solidFill>
                  <a:schemeClr val="accent3">
                    <a:lumMod val="75000"/>
                  </a:schemeClr>
                </a:solidFill>
                <a:latin typeface="DejaVu Sans"/>
                <a:ea typeface="DejaVu Sans"/>
                <a:cs typeface="DejaVu Sans"/>
              </a:rPr>
              <a:t>Жаңаарқа</a:t>
            </a:r>
            <a:r>
              <a:rPr lang="ru-RU" sz="2000" dirty="0">
                <a:solidFill>
                  <a:schemeClr val="accent3">
                    <a:lumMod val="75000"/>
                  </a:schemeClr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2000" dirty="0" err="1" smtClean="0">
                <a:solidFill>
                  <a:schemeClr val="accent3">
                    <a:lumMod val="75000"/>
                  </a:schemeClr>
                </a:solidFill>
                <a:latin typeface="DejaVu Sans"/>
                <a:ea typeface="DejaVu Sans"/>
                <a:cs typeface="DejaVu Sans"/>
              </a:rPr>
              <a:t>ауданы</a:t>
            </a:r>
            <a:r>
              <a:rPr lang="ru-RU" sz="2000" dirty="0" smtClean="0">
                <a:solidFill>
                  <a:schemeClr val="accent3">
                    <a:lumMod val="75000"/>
                  </a:schemeClr>
                </a:solidFill>
                <a:latin typeface="DejaVu Sans"/>
                <a:ea typeface="DejaVu Sans"/>
                <a:cs typeface="DejaVu Sans"/>
              </a:rPr>
              <a:t>  </a:t>
            </a:r>
          </a:p>
          <a:p>
            <a:pPr algn="ctr">
              <a:defRPr sz="24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smtClean="0">
                <a:solidFill>
                  <a:schemeClr val="accent3">
                    <a:lumMod val="75000"/>
                  </a:schemeClr>
                </a:solidFill>
                <a:latin typeface="DejaVu Sans"/>
                <a:ea typeface="DejaVu Sans"/>
                <a:cs typeface="DejaVu Sans"/>
              </a:rPr>
              <a:t>КМҚК </a:t>
            </a:r>
            <a:r>
              <a:rPr sz="2000" b="1" dirty="0">
                <a:solidFill>
                  <a:schemeClr val="accent3">
                    <a:lumMod val="75000"/>
                  </a:schemeClr>
                </a:solidFill>
                <a:latin typeface="DejaVu Sans"/>
                <a:ea typeface="DejaVu Sans"/>
                <a:cs typeface="DejaVu Sans"/>
              </a:rPr>
              <a:t>«</a:t>
            </a:r>
            <a:r>
              <a:rPr sz="2000" b="1" dirty="0" err="1">
                <a:solidFill>
                  <a:schemeClr val="accent3">
                    <a:lumMod val="75000"/>
                  </a:schemeClr>
                </a:solidFill>
                <a:latin typeface="DejaVu Sans"/>
                <a:ea typeface="DejaVu Sans"/>
                <a:cs typeface="DejaVu Sans"/>
              </a:rPr>
              <a:t>Ақерке</a:t>
            </a:r>
            <a:r>
              <a:rPr sz="2000" b="1" dirty="0">
                <a:solidFill>
                  <a:schemeClr val="accent3">
                    <a:lumMod val="75000"/>
                  </a:schemeClr>
                </a:solidFill>
                <a:latin typeface="DejaVu Sans"/>
                <a:ea typeface="DejaVu Sans"/>
                <a:cs typeface="DejaVu Sans"/>
              </a:rPr>
              <a:t>» </a:t>
            </a:r>
            <a:r>
              <a:rPr sz="2000" b="1" dirty="0" err="1">
                <a:solidFill>
                  <a:schemeClr val="accent3">
                    <a:lumMod val="75000"/>
                  </a:schemeClr>
                </a:solidFill>
                <a:latin typeface="DejaVu Sans"/>
                <a:ea typeface="DejaVu Sans"/>
                <a:cs typeface="DejaVu Sans"/>
              </a:rPr>
              <a:t>бөбекжайы</a:t>
            </a:r>
            <a:endParaRPr sz="2000" b="1" dirty="0">
              <a:solidFill>
                <a:schemeClr val="accent3">
                  <a:lumMod val="75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F95A1C8-B96E-4806-914A-6776AB0DA7B2}"/>
              </a:ext>
            </a:extLst>
          </p:cNvPr>
          <p:cNvSpPr>
            <a:spLocks noGrp="1"/>
          </p:cNvSpPr>
          <p:nvPr/>
        </p:nvSpPr>
        <p:spPr>
          <a:xfrm>
            <a:off x="609600" y="2476500"/>
            <a:ext cx="10972800" cy="1714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buNone/>
              <a:defRPr sz="457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4575" b="1" dirty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2024–2029 </a:t>
            </a:r>
            <a:r>
              <a:rPr sz="4575" b="1" dirty="0" err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жылдарға</a:t>
            </a:r>
            <a:endParaRPr sz="4575" b="1" dirty="0">
              <a:solidFill>
                <a:srgbClr val="244C3B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buNone/>
              <a:defRPr sz="457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4575" b="1" dirty="0" err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арналған</a:t>
            </a:r>
            <a:r>
              <a:rPr sz="4575" b="1" dirty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4575" b="1" dirty="0" err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даму</a:t>
            </a:r>
            <a:r>
              <a:rPr sz="4575" b="1" dirty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4575" b="1" dirty="0" err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жоспары</a:t>
            </a:r>
            <a:endParaRPr sz="4575" b="1" dirty="0">
              <a:solidFill>
                <a:srgbClr val="244C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63F4A34-7FBF-462A-9B5C-FBE70D900D52}"/>
              </a:ext>
            </a:extLst>
          </p:cNvPr>
          <p:cNvSpPr>
            <a:spLocks noGrp="1"/>
          </p:cNvSpPr>
          <p:nvPr/>
        </p:nvSpPr>
        <p:spPr>
          <a:xfrm>
            <a:off x="609600" y="4191000"/>
            <a:ext cx="109728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endParaRPr sz="2100" b="0" dirty="0">
              <a:solidFill>
                <a:srgbClr val="244C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0C73182F-3133-4ADA-8A07-C9F0372364E1}"/>
              </a:ext>
            </a:extLst>
          </p:cNvPr>
          <p:cNvSpPr>
            <a:spLocks noGrp="1"/>
          </p:cNvSpPr>
          <p:nvPr/>
        </p:nvSpPr>
        <p:spPr>
          <a:xfrm>
            <a:off x="609600" y="5238750"/>
            <a:ext cx="10477500" cy="723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buNone/>
              <a:defRPr sz="180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 dirty="0" err="1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Педагогикалық</a:t>
            </a:r>
            <a:r>
              <a:rPr sz="1800" b="0" dirty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кеңесте</a:t>
            </a:r>
            <a:r>
              <a:rPr sz="1800" b="0" dirty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қарауға</a:t>
            </a:r>
            <a:r>
              <a:rPr sz="1800" b="0" dirty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және</a:t>
            </a:r>
            <a:r>
              <a:rPr sz="1800" b="0" dirty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бекітуге</a:t>
            </a:r>
            <a:r>
              <a:rPr sz="1800" b="0" dirty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арналған</a:t>
            </a:r>
            <a:r>
              <a:rPr sz="1800" b="0" dirty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жоба</a:t>
            </a:r>
            <a:endParaRPr sz="1800" b="0" dirty="0">
              <a:solidFill>
                <a:srgbClr val="5F7467"/>
              </a:solidFill>
              <a:latin typeface="DejaVu Sans"/>
              <a:ea typeface="DejaVu Sans"/>
              <a:cs typeface="DejaVu Sans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906000" y="400050"/>
            <a:ext cx="1485900" cy="14859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02822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B2D11797-6BBC-4930-B957-7A20628CF1F1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Жоспардың мақсаты мен міндеттері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A6F64C9-5673-4117-B877-A7D31F8946E5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286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24" name="">
            <a:extLst>
              <a:ext uri="{FF2B5EF4-FFF2-40B4-BE49-F238E27FC236}">
                <a16:creationId xmlns:a16="http://schemas.microsoft.com/office/drawing/2014/main" id="{FEC28896-A48F-4514-9E14-B622C1264740}"/>
              </a:ext>
            </a:extLst>
          </p:cNvPr>
          <p:cNvSpPr>
            <a:spLocks noGrp="1"/>
          </p:cNvSpPr>
          <p:nvPr/>
        </p:nvSpPr>
        <p:spPr>
          <a:xfrm>
            <a:off x="609600" y="1543050"/>
            <a:ext cx="10934700" cy="4476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225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Мақсаты</a:t>
            </a:r>
          </a:p>
        </p:txBody>
      </p:sp>
      <p:sp>
        <p:nvSpPr>
          <p:cNvPr id="25" name="">
            <a:extLst>
              <a:ext uri="{FF2B5EF4-FFF2-40B4-BE49-F238E27FC236}">
                <a16:creationId xmlns:a16="http://schemas.microsoft.com/office/drawing/2014/main" id="{A53C7AC5-1850-4B9F-9998-FAC30EAC048B}"/>
              </a:ext>
            </a:extLst>
          </p:cNvPr>
          <p:cNvSpPr>
            <a:spLocks noGrp="1"/>
          </p:cNvSpPr>
          <p:nvPr/>
        </p:nvSpPr>
        <p:spPr>
          <a:xfrm>
            <a:off x="609600" y="2095500"/>
            <a:ext cx="10934700" cy="84772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2025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Әр баланың қауіпсіздігін, әл-ауқатын және жасына сай дамуын қамтамасыз ететін сапалы мектепке дейінгі білім беру ортасын жетілдіру.</a:t>
            </a:r>
          </a:p>
        </p:txBody>
      </p:sp>
      <p:sp>
        <p:nvSpPr>
          <p:cNvPr id="26" name="">
            <a:extLst>
              <a:ext uri="{FF2B5EF4-FFF2-40B4-BE49-F238E27FC236}">
                <a16:creationId xmlns:a16="http://schemas.microsoft.com/office/drawing/2014/main" id="{DC514B8F-D36B-4B52-883A-515009E9C70F}"/>
              </a:ext>
            </a:extLst>
          </p:cNvPr>
          <p:cNvSpPr>
            <a:spLocks noGrp="1"/>
          </p:cNvSpPr>
          <p:nvPr/>
        </p:nvSpPr>
        <p:spPr>
          <a:xfrm>
            <a:off x="609600" y="3267075"/>
            <a:ext cx="3333750" cy="666750"/>
          </a:xfrm>
          <a:prstGeom prst="chevron">
            <a:avLst/>
          </a:prstGeom>
          <a:solidFill>
            <a:srgbClr val="438965"/>
          </a:solidFill>
          <a:ln w="19050">
            <a:solidFill>
              <a:srgbClr val="FFFFFF"/>
            </a:solidFill>
          </a:ln>
        </p:spPr>
        <p:txBody>
          <a:bodyPr anchor="ctr">
            <a:no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Ойын арқылы оқыту</a:t>
            </a:r>
          </a:p>
        </p:txBody>
      </p:sp>
      <p:sp>
        <p:nvSpPr>
          <p:cNvPr id="27" name="">
            <a:extLst>
              <a:ext uri="{FF2B5EF4-FFF2-40B4-BE49-F238E27FC236}">
                <a16:creationId xmlns:a16="http://schemas.microsoft.com/office/drawing/2014/main" id="{69C7DC43-DCAF-4D28-A7C1-746F340C69B8}"/>
              </a:ext>
            </a:extLst>
          </p:cNvPr>
          <p:cNvSpPr>
            <a:spLocks noGrp="1"/>
          </p:cNvSpPr>
          <p:nvPr/>
        </p:nvSpPr>
        <p:spPr>
          <a:xfrm>
            <a:off x="4305300" y="3267075"/>
            <a:ext cx="3333750" cy="666750"/>
          </a:xfrm>
          <a:prstGeom prst="chevron">
            <a:avLst/>
          </a:prstGeom>
          <a:solidFill>
            <a:srgbClr val="AC287A"/>
          </a:solidFill>
          <a:ln w="19050">
            <a:solidFill>
              <a:srgbClr val="FFFFFF"/>
            </a:solidFill>
          </a:ln>
        </p:spPr>
        <p:txBody>
          <a:bodyPr anchor="ctr">
            <a:no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Педагогтің кәсіби дамуы</a:t>
            </a:r>
          </a:p>
        </p:txBody>
      </p:sp>
      <p:sp>
        <p:nvSpPr>
          <p:cNvPr id="28" name="">
            <a:extLst>
              <a:ext uri="{FF2B5EF4-FFF2-40B4-BE49-F238E27FC236}">
                <a16:creationId xmlns:a16="http://schemas.microsoft.com/office/drawing/2014/main" id="{C395C0E1-9C3B-4D96-BB0A-41DAAC6CAFEA}"/>
              </a:ext>
            </a:extLst>
          </p:cNvPr>
          <p:cNvSpPr>
            <a:spLocks noGrp="1"/>
          </p:cNvSpPr>
          <p:nvPr/>
        </p:nvSpPr>
        <p:spPr>
          <a:xfrm>
            <a:off x="8001000" y="3267075"/>
            <a:ext cx="3333750" cy="666750"/>
          </a:xfrm>
          <a:prstGeom prst="chevron">
            <a:avLst/>
          </a:prstGeom>
          <a:solidFill>
            <a:srgbClr val="438965"/>
          </a:solidFill>
          <a:ln w="19050">
            <a:solidFill>
              <a:srgbClr val="FFFFFF"/>
            </a:solidFill>
          </a:ln>
        </p:spPr>
        <p:txBody>
          <a:bodyPr anchor="ctr">
            <a:noAutofit/>
          </a:bodyPr>
          <a:lstStyle/>
          <a:p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Жоба және отбасы</a:t>
            </a:r>
          </a:p>
        </p:txBody>
      </p:sp>
      <p:sp>
        <p:nvSpPr>
          <p:cNvPr id="29" name="">
            <a:extLst>
              <a:ext uri="{FF2B5EF4-FFF2-40B4-BE49-F238E27FC236}">
                <a16:creationId xmlns:a16="http://schemas.microsoft.com/office/drawing/2014/main" id="{054D758C-B756-488B-A169-67BE2AC119CE}"/>
              </a:ext>
            </a:extLst>
          </p:cNvPr>
          <p:cNvSpPr>
            <a:spLocks noGrp="1"/>
          </p:cNvSpPr>
          <p:nvPr/>
        </p:nvSpPr>
        <p:spPr>
          <a:xfrm>
            <a:off x="609600" y="4095750"/>
            <a:ext cx="10934700" cy="60960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80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Ойын арқылы оқыту сапасын арттыру. Педагогтердің кәсіби дамуын қолдау. Инновациялық жобалар мен отбасы серіктестігін кеңейту.</a:t>
            </a:r>
          </a:p>
        </p:txBody>
      </p:sp>
      <p:sp>
        <p:nvSpPr>
          <p:cNvPr id="30" name="">
            <a:extLst>
              <a:ext uri="{FF2B5EF4-FFF2-40B4-BE49-F238E27FC236}">
                <a16:creationId xmlns:a16="http://schemas.microsoft.com/office/drawing/2014/main" id="{44CFA284-7156-429C-9154-E282EFEAD09A}"/>
              </a:ext>
            </a:extLst>
          </p:cNvPr>
          <p:cNvSpPr>
            <a:spLocks noGrp="1"/>
          </p:cNvSpPr>
          <p:nvPr/>
        </p:nvSpPr>
        <p:spPr>
          <a:xfrm>
            <a:off x="609600" y="4924425"/>
            <a:ext cx="5219700" cy="110490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Іске асыру мерзімі</a:t>
            </a:r>
          </a:p>
          <a:p>
            <a:pPr algn="l">
              <a:def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2024–2025 оқу жылынан 2028–2029 оқу жылына дейін. Жылдық жоспарларда іс-шаралар, жауаптылар және ресурстар нақтыланады.</a:t>
            </a:r>
          </a:p>
        </p:txBody>
      </p:sp>
      <p:sp>
        <p:nvSpPr>
          <p:cNvPr id="31" name="">
            <a:extLst>
              <a:ext uri="{FF2B5EF4-FFF2-40B4-BE49-F238E27FC236}">
                <a16:creationId xmlns:a16="http://schemas.microsoft.com/office/drawing/2014/main" id="{308AA8A1-405D-4A5D-8BE8-26B47AA19BDF}"/>
              </a:ext>
            </a:extLst>
          </p:cNvPr>
          <p:cNvSpPr>
            <a:spLocks noGrp="1"/>
          </p:cNvSpPr>
          <p:nvPr/>
        </p:nvSpPr>
        <p:spPr>
          <a:xfrm>
            <a:off x="6172200" y="4924425"/>
            <a:ext cx="5219700" cy="110490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Басқару</a:t>
            </a:r>
          </a:p>
          <a:p>
            <a:pPr algn="l">
              <a:def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Меңгеруші жалпы басшылық етеді. Әдіскер үйлестіреді. Педагогикалық кеңес жыл сайын нәтижелерді талқылайды.</a:t>
            </a:r>
          </a:p>
        </p:txBody>
      </p:sp>
    </p:spTree>
    <p:extLst>
      <p:ext uri="{BB962C8B-B14F-4D97-AF65-F5344CB8AC3E}">
        <p14:creationId xmlns:p14="http://schemas.microsoft.com/office/powerpoint/2010/main" val="362838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D06BC76-AADF-4BA8-82F6-22A760BD09BE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Даму жоспарының бастапқы негізі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1BA1941-C85A-4B43-9021-FE41B025C19C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286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BDE5AEB-E119-4709-897E-13B8B8307843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75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Қолда бар мүмкіндік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672EF0CF-9175-4869-A125-5A57BC97847C}"/>
              </a:ext>
            </a:extLst>
          </p:cNvPr>
          <p:cNvSpPr>
            <a:spLocks noGrp="1"/>
          </p:cNvSpPr>
          <p:nvPr/>
        </p:nvSpPr>
        <p:spPr>
          <a:xfrm>
            <a:off x="609600" y="1924050"/>
            <a:ext cx="10972800" cy="1028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025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Ұлттық, экологиялық және STEAM орталықтары, мобильді кітапхана, жылыжай, бассейн, сенсорлық бөлме, құм терапиясы және М. Монтессори кабинеті.</a:t>
            </a:r>
          </a:p>
        </p:txBody>
      </p:sp>
      <p:graphicFrame>
        <p:nvGraphicFramePr>
          <p:cNvPr id="14" name="Таблица 13"/>
          <p:cNvGraphicFramePr/>
          <p:nvPr/>
        </p:nvGraphicFramePr>
        <p:xfrm>
          <a:off x="609600" y="3190875"/>
          <a:ext cx="10972800" cy="2047875"/>
        </p:xfrm>
        <a:graphic>
          <a:graphicData uri="http://schemas.openxmlformats.org/drawingml/2006/table">
            <a:tbl>
              <a:tblPr/>
              <a:tblGrid>
                <a:gridCol w="4476750"/>
                <a:gridCol w="3248025"/>
                <a:gridCol w="3248025"/>
              </a:tblGrid>
              <a:tr h="6826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Есептегі жоба</a:t>
                      </a:r>
                    </a:p>
                  </a:txBody>
                  <a:tcPr marL="114300" marR="114300" marT="95250" marB="95250" anchor="ctr">
                    <a:solidFill>
                      <a:srgbClr val="176A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2024–2025</a:t>
                      </a:r>
                    </a:p>
                  </a:txBody>
                  <a:tcPr marL="114300" marR="114300" marT="95250" marB="95250" anchor="ctr">
                    <a:solidFill>
                      <a:srgbClr val="176A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2025–2026</a:t>
                      </a:r>
                    </a:p>
                  </a:txBody>
                  <a:tcPr marL="114300" marR="114300" marT="95250" marB="95250" anchor="ctr">
                    <a:solidFill>
                      <a:srgbClr val="176A69"/>
                    </a:solidFill>
                  </a:tcPr>
                </a:tc>
              </a:tr>
              <a:tr h="682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«Серіктес бөбекжай»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15 педагог, 5 іс-шара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 педагог, 5 іс-шара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68262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«Тандем»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 педагог, 3 іс-шара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 педагог, 5 іс-шара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DFD4788B-C82C-46B8-B27C-F3AC089E022B}"/>
              </a:ext>
            </a:extLst>
          </p:cNvPr>
          <p:cNvSpPr>
            <a:spLocks noGrp="1"/>
          </p:cNvSpPr>
          <p:nvPr/>
        </p:nvSpPr>
        <p:spPr>
          <a:xfrm>
            <a:off x="609600" y="555307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6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2024 жылғы бастапқы мониторинг пен қаржы көрсеткіштері архивтік құжаттар бойынша нақтыланады.</a:t>
            </a:r>
          </a:p>
        </p:txBody>
      </p:sp>
    </p:spTree>
    <p:extLst>
      <p:ext uri="{BB962C8B-B14F-4D97-AF65-F5344CB8AC3E}">
        <p14:creationId xmlns:p14="http://schemas.microsoft.com/office/powerpoint/2010/main" val="873523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FB98BD1-E955-4CE2-A43E-929EF9757672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Мүмкіндіктер мен даму қажеттіліктері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2F9F52F-35FB-4C62-ACCE-5FC7819FC917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286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graphicFrame>
        <p:nvGraphicFramePr>
          <p:cNvPr id="9" name="Таблица 8"/>
          <p:cNvGraphicFramePr/>
          <p:nvPr/>
        </p:nvGraphicFramePr>
        <p:xfrm>
          <a:off x="609600" y="1581150"/>
          <a:ext cx="10972800" cy="4305300"/>
        </p:xfrm>
        <a:graphic>
          <a:graphicData uri="http://schemas.openxmlformats.org/drawingml/2006/table">
            <a:tbl>
              <a:tblPr/>
              <a:tblGrid>
                <a:gridCol w="2857500"/>
                <a:gridCol w="8115300"/>
              </a:tblGrid>
              <a:tr h="86106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Талдау бағыты</a:t>
                      </a:r>
                    </a:p>
                  </a:txBody>
                  <a:tcPr marL="114300" marR="114300" marT="95250" marB="95250" anchor="ctr">
                    <a:solidFill>
                      <a:srgbClr val="176A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Жоспарға ықпалы</a:t>
                      </a:r>
                    </a:p>
                  </a:txBody>
                  <a:tcPr marL="114300" marR="114300" marT="95250" marB="95250" anchor="ctr">
                    <a:solidFill>
                      <a:srgbClr val="176A69"/>
                    </a:solidFill>
                  </a:tcPr>
                </a:tc>
              </a:tr>
              <a:tr h="86106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Күшті жақтары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Арнайы кабинеттер, тақырыптық орталықтар және серіктес ұйымдар даму жұмысына негіз болады.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86106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Нақтылау қажет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Мониторингтің бірыңғай өлшемдері, жабдықтар тізімі және педагогтердің оқу қажеттіліктері.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</a:tr>
              <a:tr h="86106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Мүмкіндіктер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Серіктестік семинарлар, ұлттық тәрбие, жылыжайдағы зерттеу және авторлық әдістемелік материалдар.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86106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Тәуекелдер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Қаржының шектелуі, жабдықтардың тозуы, кадр ауысуы және педагог жүктемесінің артуы.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4569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AE9EAF83-C9FC-423D-9C13-60F4CCD79816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Дамудың стратегиялық бағыттары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39B752B-8223-473D-9493-BFC9BDFDF925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286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11" name="">
            <a:extLst>
              <a:ext uri="{FF2B5EF4-FFF2-40B4-BE49-F238E27FC236}">
                <a16:creationId xmlns:a16="http://schemas.microsoft.com/office/drawing/2014/main" id="{714C9305-C55C-450F-92BC-01206C544172}"/>
              </a:ext>
            </a:extLst>
          </p:cNvPr>
          <p:cNvSpPr>
            <a:spLocks noGrp="1"/>
          </p:cNvSpPr>
          <p:nvPr/>
        </p:nvSpPr>
        <p:spPr>
          <a:xfrm>
            <a:off x="4448175" y="3095625"/>
            <a:ext cx="3286125" cy="1190625"/>
          </a:xfrm>
          <a:prstGeom prst="ellipse">
            <a:avLst/>
          </a:prstGeom>
          <a:solidFill>
            <a:srgbClr val="AC287A"/>
          </a:solidFill>
          <a:ln w="19050">
            <a:solidFill>
              <a:srgbClr val="FFFFFF"/>
            </a:solidFill>
          </a:ln>
        </p:spPr>
        <p:txBody>
          <a:bodyPr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Баланың</a:t>
            </a:r>
          </a:p>
          <a:p>
            <a: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жан-жақты дамуы</a:t>
            </a:r>
          </a:p>
        </p:txBody>
      </p:sp>
      <p:sp>
        <p:nvSpPr>
          <p:cNvPr id="12" name="">
            <a:extLst>
              <a:ext uri="{FF2B5EF4-FFF2-40B4-BE49-F238E27FC236}">
                <a16:creationId xmlns:a16="http://schemas.microsoft.com/office/drawing/2014/main" id="{D953F509-8B33-41E6-91EA-97182DC09DA2}"/>
              </a:ext>
            </a:extLst>
          </p:cNvPr>
          <p:cNvSpPr>
            <a:spLocks noGrp="1"/>
          </p:cNvSpPr>
          <p:nvPr/>
        </p:nvSpPr>
        <p:spPr>
          <a:xfrm>
            <a:off x="609600" y="1571625"/>
            <a:ext cx="4286250" cy="49530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875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Білім беру сапасы</a:t>
            </a:r>
          </a:p>
        </p:txBody>
      </p:sp>
      <p:sp>
        <p:nvSpPr>
          <p:cNvPr id="13" name="">
            <a:extLst>
              <a:ext uri="{FF2B5EF4-FFF2-40B4-BE49-F238E27FC236}">
                <a16:creationId xmlns:a16="http://schemas.microsoft.com/office/drawing/2014/main" id="{66A835A6-4C7E-48EB-B220-3D96E7F764F9}"/>
              </a:ext>
            </a:extLst>
          </p:cNvPr>
          <p:cNvSpPr>
            <a:spLocks noGrp="1"/>
          </p:cNvSpPr>
          <p:nvPr/>
        </p:nvSpPr>
        <p:spPr>
          <a:xfrm>
            <a:off x="609600" y="2076450"/>
            <a:ext cx="4286250" cy="73342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Ойынға негізделген жоспарлау және баланың жеке даму динамикасын бақылау.</a:t>
            </a:r>
          </a:p>
        </p:txBody>
      </p:sp>
      <p:sp>
        <p:nvSpPr>
          <p:cNvPr id="14" name="">
            <a:extLst>
              <a:ext uri="{FF2B5EF4-FFF2-40B4-BE49-F238E27FC236}">
                <a16:creationId xmlns:a16="http://schemas.microsoft.com/office/drawing/2014/main" id="{60F6FFF7-0083-4003-B254-D30687D68924}"/>
              </a:ext>
            </a:extLst>
          </p:cNvPr>
          <p:cNvSpPr>
            <a:spLocks noGrp="1"/>
          </p:cNvSpPr>
          <p:nvPr/>
        </p:nvSpPr>
        <p:spPr>
          <a:xfrm>
            <a:off x="7162800" y="1571625"/>
            <a:ext cx="4286250" cy="49530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875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Кәсіби даму</a:t>
            </a:r>
          </a:p>
        </p:txBody>
      </p:sp>
      <p:sp>
        <p:nvSpPr>
          <p:cNvPr id="15" name="">
            <a:extLst>
              <a:ext uri="{FF2B5EF4-FFF2-40B4-BE49-F238E27FC236}">
                <a16:creationId xmlns:a16="http://schemas.microsoft.com/office/drawing/2014/main" id="{59CB7130-87A9-478F-9353-70458EFB5131}"/>
              </a:ext>
            </a:extLst>
          </p:cNvPr>
          <p:cNvSpPr>
            <a:spLocks noGrp="1"/>
          </p:cNvSpPr>
          <p:nvPr/>
        </p:nvSpPr>
        <p:spPr>
          <a:xfrm>
            <a:off x="7162800" y="2076450"/>
            <a:ext cx="4286250" cy="73342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Педагогтерге қажеттілігіне сай оқу, тәлімгерлік және тәжірибе тарату.</a:t>
            </a:r>
          </a:p>
        </p:txBody>
      </p:sp>
      <p:sp>
        <p:nvSpPr>
          <p:cNvPr id="16" name="">
            <a:extLst>
              <a:ext uri="{FF2B5EF4-FFF2-40B4-BE49-F238E27FC236}">
                <a16:creationId xmlns:a16="http://schemas.microsoft.com/office/drawing/2014/main" id="{D7B356A5-B4F2-4AC3-967A-9968BF5F6EAF}"/>
              </a:ext>
            </a:extLst>
          </p:cNvPr>
          <p:cNvSpPr>
            <a:spLocks noGrp="1"/>
          </p:cNvSpPr>
          <p:nvPr/>
        </p:nvSpPr>
        <p:spPr>
          <a:xfrm>
            <a:off x="609600" y="4333875"/>
            <a:ext cx="3381375" cy="49530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875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Инновация және сабақтастық</a:t>
            </a:r>
          </a:p>
        </p:txBody>
      </p:sp>
      <p:sp>
        <p:nvSpPr>
          <p:cNvPr id="17" name="">
            <a:extLst>
              <a:ext uri="{FF2B5EF4-FFF2-40B4-BE49-F238E27FC236}">
                <a16:creationId xmlns:a16="http://schemas.microsoft.com/office/drawing/2014/main" id="{8E373328-21DB-4248-A984-2A36E8EEAB2E}"/>
              </a:ext>
            </a:extLst>
          </p:cNvPr>
          <p:cNvSpPr>
            <a:spLocks noGrp="1"/>
          </p:cNvSpPr>
          <p:nvPr/>
        </p:nvSpPr>
        <p:spPr>
          <a:xfrm>
            <a:off x="609600" y="4838700"/>
            <a:ext cx="3381375" cy="114300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Ұлттық, экологиялық, STEAM жобалары және мектеппен бірлескен жұмыс.</a:t>
            </a:r>
          </a:p>
        </p:txBody>
      </p:sp>
      <p:sp>
        <p:nvSpPr>
          <p:cNvPr id="18" name="">
            <a:extLst>
              <a:ext uri="{FF2B5EF4-FFF2-40B4-BE49-F238E27FC236}">
                <a16:creationId xmlns:a16="http://schemas.microsoft.com/office/drawing/2014/main" id="{E67EDF7C-A6D3-4FB7-B6B1-8299093503E0}"/>
              </a:ext>
            </a:extLst>
          </p:cNvPr>
          <p:cNvSpPr>
            <a:spLocks noGrp="1"/>
          </p:cNvSpPr>
          <p:nvPr/>
        </p:nvSpPr>
        <p:spPr>
          <a:xfrm>
            <a:off x="8401050" y="4333875"/>
            <a:ext cx="3181350" cy="49530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875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Қауіпсіз және қолжетімді орта</a:t>
            </a:r>
          </a:p>
        </p:txBody>
      </p:sp>
      <p:sp>
        <p:nvSpPr>
          <p:cNvPr id="19" name="">
            <a:extLst>
              <a:ext uri="{FF2B5EF4-FFF2-40B4-BE49-F238E27FC236}">
                <a16:creationId xmlns:a16="http://schemas.microsoft.com/office/drawing/2014/main" id="{F2CE1443-3D0D-46CB-9E45-AB43FFFC38FC}"/>
              </a:ext>
            </a:extLst>
          </p:cNvPr>
          <p:cNvSpPr>
            <a:spLocks noGrp="1"/>
          </p:cNvSpPr>
          <p:nvPr/>
        </p:nvSpPr>
        <p:spPr>
          <a:xfrm>
            <a:off x="8401050" y="4838700"/>
            <a:ext cx="3181350" cy="114300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Орталықтарды жаңарту, материалдарға еркін қолжетімділік және жеке қолдау.</a:t>
            </a:r>
          </a:p>
        </p:txBody>
      </p:sp>
      <p:sp>
        <p:nvSpPr>
          <p:cNvPr id="20" name="">
            <a:extLst>
              <a:ext uri="{FF2B5EF4-FFF2-40B4-BE49-F238E27FC236}">
                <a16:creationId xmlns:a16="http://schemas.microsoft.com/office/drawing/2014/main" id="{A9BAE038-677D-4F24-9B08-F488921B7F71}"/>
              </a:ext>
            </a:extLst>
          </p:cNvPr>
          <p:cNvSpPr>
            <a:spLocks noGrp="1"/>
          </p:cNvSpPr>
          <p:nvPr/>
        </p:nvSpPr>
        <p:spPr>
          <a:xfrm>
            <a:off x="4429125" y="4762500"/>
            <a:ext cx="3333750" cy="49530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875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Отбасымен серіктестік</a:t>
            </a:r>
          </a:p>
        </p:txBody>
      </p:sp>
      <p:sp>
        <p:nvSpPr>
          <p:cNvPr id="21" name="">
            <a:extLst>
              <a:ext uri="{FF2B5EF4-FFF2-40B4-BE49-F238E27FC236}">
                <a16:creationId xmlns:a16="http://schemas.microsoft.com/office/drawing/2014/main" id="{47C40D5C-1E44-4AF8-BDC3-4CF10DED5A0F}"/>
              </a:ext>
            </a:extLst>
          </p:cNvPr>
          <p:cNvSpPr>
            <a:spLocks noGrp="1"/>
          </p:cNvSpPr>
          <p:nvPr/>
        </p:nvSpPr>
        <p:spPr>
          <a:xfrm>
            <a:off x="4429125" y="5267325"/>
            <a:ext cx="3333750" cy="85725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Ата-аналардың белсенді қатысуы және тұрақты кері байланыс.</a:t>
            </a:r>
          </a:p>
        </p:txBody>
      </p:sp>
    </p:spTree>
    <p:extLst>
      <p:ext uri="{BB962C8B-B14F-4D97-AF65-F5344CB8AC3E}">
        <p14:creationId xmlns:p14="http://schemas.microsoft.com/office/powerpoint/2010/main" val="424860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1D65010F-4248-4D96-9D4A-BF082F284A1B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Жылдар бойынша іске асыру кезеңдері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D72652E-8C93-4AB0-991D-70700F2016F3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286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3B8CCC76-806D-424A-8152-D40E4BA9F853}"/>
              </a:ext>
            </a:extLst>
          </p:cNvPr>
          <p:cNvSpPr>
            <a:spLocks noGrp="1"/>
          </p:cNvSpPr>
          <p:nvPr/>
        </p:nvSpPr>
        <p:spPr>
          <a:xfrm>
            <a:off x="609600" y="5962650"/>
            <a:ext cx="106680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2024–2026 кезеңдері архивтік жоспарлармен салыстырылады. Кесте өткен жұмыстардың орындалғанын растамайды.</a:t>
            </a:r>
          </a:p>
        </p:txBody>
      </p:sp>
      <p:sp>
        <p:nvSpPr>
          <p:cNvPr id="13" name="">
            <a:extLst>
              <a:ext uri="{FF2B5EF4-FFF2-40B4-BE49-F238E27FC236}">
                <a16:creationId xmlns:a16="http://schemas.microsoft.com/office/drawing/2014/main" id="{C0ECFA07-2415-4BA9-9C76-67A7E80464FE}"/>
              </a:ext>
            </a:extLst>
          </p:cNvPr>
          <p:cNvSpPr>
            <a:spLocks noGrp="1"/>
          </p:cNvSpPr>
          <p:nvPr/>
        </p:nvSpPr>
        <p:spPr>
          <a:xfrm>
            <a:off x="609600" y="1619250"/>
            <a:ext cx="2105025" cy="666750"/>
          </a:xfrm>
          <a:prstGeom prst="chevron">
            <a:avLst/>
          </a:prstGeom>
          <a:solidFill>
            <a:srgbClr val="438965"/>
          </a:solidFill>
          <a:ln w="19050">
            <a:solidFill>
              <a:srgbClr val="FFFFFF"/>
            </a:solidFill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2024–2025</a:t>
            </a:r>
          </a:p>
        </p:txBody>
      </p:sp>
      <p:sp>
        <p:nvSpPr>
          <p:cNvPr id="14" name="">
            <a:extLst>
              <a:ext uri="{FF2B5EF4-FFF2-40B4-BE49-F238E27FC236}">
                <a16:creationId xmlns:a16="http://schemas.microsoft.com/office/drawing/2014/main" id="{8AF8CF30-9B19-4F09-AD00-042359544BBE}"/>
              </a:ext>
            </a:extLst>
          </p:cNvPr>
          <p:cNvSpPr>
            <a:spLocks noGrp="1"/>
          </p:cNvSpPr>
          <p:nvPr/>
        </p:nvSpPr>
        <p:spPr>
          <a:xfrm>
            <a:off x="647700" y="2495550"/>
            <a:ext cx="1981200" cy="180975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Орта мен қажеттіліктерді талдау. Бастапқы көрсеткіштерді тіркеу.</a:t>
            </a:r>
          </a:p>
        </p:txBody>
      </p:sp>
      <p:sp>
        <p:nvSpPr>
          <p:cNvPr id="15" name="">
            <a:extLst>
              <a:ext uri="{FF2B5EF4-FFF2-40B4-BE49-F238E27FC236}">
                <a16:creationId xmlns:a16="http://schemas.microsoft.com/office/drawing/2014/main" id="{DDAF0CA4-3F6A-4E7C-B2B8-7DE4CCF5CC72}"/>
              </a:ext>
            </a:extLst>
          </p:cNvPr>
          <p:cNvSpPr>
            <a:spLocks noGrp="1"/>
          </p:cNvSpPr>
          <p:nvPr/>
        </p:nvSpPr>
        <p:spPr>
          <a:xfrm>
            <a:off x="647700" y="4429125"/>
            <a:ext cx="1981200" cy="40005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Қорытынды өнім</a:t>
            </a:r>
          </a:p>
        </p:txBody>
      </p:sp>
      <p:sp>
        <p:nvSpPr>
          <p:cNvPr id="16" name="">
            <a:extLst>
              <a:ext uri="{FF2B5EF4-FFF2-40B4-BE49-F238E27FC236}">
                <a16:creationId xmlns:a16="http://schemas.microsoft.com/office/drawing/2014/main" id="{D5A3AB34-DA53-4C9E-86B9-60928F0F606D}"/>
              </a:ext>
            </a:extLst>
          </p:cNvPr>
          <p:cNvSpPr>
            <a:spLocks noGrp="1"/>
          </p:cNvSpPr>
          <p:nvPr/>
        </p:nvSpPr>
        <p:spPr>
          <a:xfrm>
            <a:off x="647700" y="4895850"/>
            <a:ext cx="1981200" cy="8667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6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Бастапқы талдау және ресурс картасы</a:t>
            </a:r>
          </a:p>
        </p:txBody>
      </p:sp>
      <p:sp>
        <p:nvSpPr>
          <p:cNvPr id="17" name="">
            <a:extLst>
              <a:ext uri="{FF2B5EF4-FFF2-40B4-BE49-F238E27FC236}">
                <a16:creationId xmlns:a16="http://schemas.microsoft.com/office/drawing/2014/main" id="{BAF9CABD-99CA-41AE-9B5B-E7356C14E393}"/>
              </a:ext>
            </a:extLst>
          </p:cNvPr>
          <p:cNvSpPr>
            <a:spLocks noGrp="1"/>
          </p:cNvSpPr>
          <p:nvPr/>
        </p:nvSpPr>
        <p:spPr>
          <a:xfrm>
            <a:off x="2819400" y="1619250"/>
            <a:ext cx="2105025" cy="666750"/>
          </a:xfrm>
          <a:prstGeom prst="chevron">
            <a:avLst/>
          </a:prstGeom>
          <a:solidFill>
            <a:srgbClr val="AC287A"/>
          </a:solidFill>
          <a:ln w="19050">
            <a:solidFill>
              <a:srgbClr val="FFFFFF"/>
            </a:solidFill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2025–2026</a:t>
            </a:r>
          </a:p>
        </p:txBody>
      </p:sp>
      <p:sp>
        <p:nvSpPr>
          <p:cNvPr id="18" name="">
            <a:extLst>
              <a:ext uri="{FF2B5EF4-FFF2-40B4-BE49-F238E27FC236}">
                <a16:creationId xmlns:a16="http://schemas.microsoft.com/office/drawing/2014/main" id="{A697BF7E-F268-4915-A053-3098D526ABAD}"/>
              </a:ext>
            </a:extLst>
          </p:cNvPr>
          <p:cNvSpPr>
            <a:spLocks noGrp="1"/>
          </p:cNvSpPr>
          <p:nvPr/>
        </p:nvSpPr>
        <p:spPr>
          <a:xfrm>
            <a:off x="2857500" y="2495550"/>
            <a:ext cx="1981200" cy="180975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Орталықтарды толықтыру. Серіктестік жобаларды іске асыру.</a:t>
            </a:r>
          </a:p>
        </p:txBody>
      </p:sp>
      <p:sp>
        <p:nvSpPr>
          <p:cNvPr id="19" name="">
            <a:extLst>
              <a:ext uri="{FF2B5EF4-FFF2-40B4-BE49-F238E27FC236}">
                <a16:creationId xmlns:a16="http://schemas.microsoft.com/office/drawing/2014/main" id="{DB7E921D-602A-413C-A922-7E1A73CDAAF9}"/>
              </a:ext>
            </a:extLst>
          </p:cNvPr>
          <p:cNvSpPr>
            <a:spLocks noGrp="1"/>
          </p:cNvSpPr>
          <p:nvPr/>
        </p:nvSpPr>
        <p:spPr>
          <a:xfrm>
            <a:off x="2857500" y="4429125"/>
            <a:ext cx="1981200" cy="40005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Қорытынды өнім</a:t>
            </a:r>
          </a:p>
        </p:txBody>
      </p:sp>
      <p:sp>
        <p:nvSpPr>
          <p:cNvPr id="20" name="">
            <a:extLst>
              <a:ext uri="{FF2B5EF4-FFF2-40B4-BE49-F238E27FC236}">
                <a16:creationId xmlns:a16="http://schemas.microsoft.com/office/drawing/2014/main" id="{3AE70901-8A39-4A74-AFFE-65BBC78AD79F}"/>
              </a:ext>
            </a:extLst>
          </p:cNvPr>
          <p:cNvSpPr>
            <a:spLocks noGrp="1"/>
          </p:cNvSpPr>
          <p:nvPr/>
        </p:nvSpPr>
        <p:spPr>
          <a:xfrm>
            <a:off x="2857500" y="4895850"/>
            <a:ext cx="1981200" cy="8667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6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Жоба есептері және аралық талдау</a:t>
            </a:r>
          </a:p>
        </p:txBody>
      </p:sp>
      <p:sp>
        <p:nvSpPr>
          <p:cNvPr id="21" name="">
            <a:extLst>
              <a:ext uri="{FF2B5EF4-FFF2-40B4-BE49-F238E27FC236}">
                <a16:creationId xmlns:a16="http://schemas.microsoft.com/office/drawing/2014/main" id="{3FB4874D-198A-4E25-AF9A-8623580AD2B0}"/>
              </a:ext>
            </a:extLst>
          </p:cNvPr>
          <p:cNvSpPr>
            <a:spLocks noGrp="1"/>
          </p:cNvSpPr>
          <p:nvPr/>
        </p:nvSpPr>
        <p:spPr>
          <a:xfrm>
            <a:off x="5029200" y="1619250"/>
            <a:ext cx="2105025" cy="666750"/>
          </a:xfrm>
          <a:prstGeom prst="chevron">
            <a:avLst/>
          </a:prstGeom>
          <a:solidFill>
            <a:srgbClr val="438965"/>
          </a:solidFill>
          <a:ln w="19050">
            <a:solidFill>
              <a:srgbClr val="FFFFFF"/>
            </a:solidFill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2026–2027</a:t>
            </a:r>
          </a:p>
        </p:txBody>
      </p:sp>
      <p:sp>
        <p:nvSpPr>
          <p:cNvPr id="22" name="">
            <a:extLst>
              <a:ext uri="{FF2B5EF4-FFF2-40B4-BE49-F238E27FC236}">
                <a16:creationId xmlns:a16="http://schemas.microsoft.com/office/drawing/2014/main" id="{B25D39B5-3FA5-4ABF-A43E-D4F62E7BA7EA}"/>
              </a:ext>
            </a:extLst>
          </p:cNvPr>
          <p:cNvSpPr>
            <a:spLocks noGrp="1"/>
          </p:cNvSpPr>
          <p:nvPr/>
        </p:nvSpPr>
        <p:spPr>
          <a:xfrm>
            <a:off x="5067300" y="2495550"/>
            <a:ext cx="1981200" cy="180975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Жеке даму мониторингін біріздендіру. Тәлімгерлік пен ата-ана клубы.</a:t>
            </a:r>
          </a:p>
        </p:txBody>
      </p:sp>
      <p:sp>
        <p:nvSpPr>
          <p:cNvPr id="23" name="">
            <a:extLst>
              <a:ext uri="{FF2B5EF4-FFF2-40B4-BE49-F238E27FC236}">
                <a16:creationId xmlns:a16="http://schemas.microsoft.com/office/drawing/2014/main" id="{EE70CE01-27D8-48DB-B159-7EB8085C5415}"/>
              </a:ext>
            </a:extLst>
          </p:cNvPr>
          <p:cNvSpPr>
            <a:spLocks noGrp="1"/>
          </p:cNvSpPr>
          <p:nvPr/>
        </p:nvSpPr>
        <p:spPr>
          <a:xfrm>
            <a:off x="5067300" y="4429125"/>
            <a:ext cx="1981200" cy="40005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Қорытынды өнім</a:t>
            </a:r>
          </a:p>
        </p:txBody>
      </p:sp>
      <p:sp>
        <p:nvSpPr>
          <p:cNvPr id="24" name="">
            <a:extLst>
              <a:ext uri="{FF2B5EF4-FFF2-40B4-BE49-F238E27FC236}">
                <a16:creationId xmlns:a16="http://schemas.microsoft.com/office/drawing/2014/main" id="{96D9F741-0F75-475A-A78C-9F0C48694C96}"/>
              </a:ext>
            </a:extLst>
          </p:cNvPr>
          <p:cNvSpPr>
            <a:spLocks noGrp="1"/>
          </p:cNvSpPr>
          <p:nvPr/>
        </p:nvSpPr>
        <p:spPr>
          <a:xfrm>
            <a:off x="5067300" y="4895850"/>
            <a:ext cx="1981200" cy="8667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6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Бірыңғай бақылау құралдары</a:t>
            </a:r>
          </a:p>
        </p:txBody>
      </p:sp>
      <p:sp>
        <p:nvSpPr>
          <p:cNvPr id="25" name="">
            <a:extLst>
              <a:ext uri="{FF2B5EF4-FFF2-40B4-BE49-F238E27FC236}">
                <a16:creationId xmlns:a16="http://schemas.microsoft.com/office/drawing/2014/main" id="{C4D4799A-D405-4E12-93EA-13CBC139D60B}"/>
              </a:ext>
            </a:extLst>
          </p:cNvPr>
          <p:cNvSpPr>
            <a:spLocks noGrp="1"/>
          </p:cNvSpPr>
          <p:nvPr/>
        </p:nvSpPr>
        <p:spPr>
          <a:xfrm>
            <a:off x="7239000" y="1619250"/>
            <a:ext cx="2105025" cy="666750"/>
          </a:xfrm>
          <a:prstGeom prst="chevron">
            <a:avLst/>
          </a:prstGeom>
          <a:solidFill>
            <a:srgbClr val="AC287A"/>
          </a:solidFill>
          <a:ln w="19050">
            <a:solidFill>
              <a:srgbClr val="FFFFFF"/>
            </a:solidFill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2027–2028</a:t>
            </a:r>
          </a:p>
        </p:txBody>
      </p:sp>
      <p:sp>
        <p:nvSpPr>
          <p:cNvPr id="26" name="">
            <a:extLst>
              <a:ext uri="{FF2B5EF4-FFF2-40B4-BE49-F238E27FC236}">
                <a16:creationId xmlns:a16="http://schemas.microsoft.com/office/drawing/2014/main" id="{64225A46-2909-4E5D-B0CD-E1AACDCDA0DB}"/>
              </a:ext>
            </a:extLst>
          </p:cNvPr>
          <p:cNvSpPr>
            <a:spLocks noGrp="1"/>
          </p:cNvSpPr>
          <p:nvPr/>
        </p:nvSpPr>
        <p:spPr>
          <a:xfrm>
            <a:off x="7277100" y="2495550"/>
            <a:ext cx="1981200" cy="180975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Тиімді әдістерді тарату. Авторлық материалдар қорын кеңейту.</a:t>
            </a:r>
          </a:p>
        </p:txBody>
      </p:sp>
      <p:sp>
        <p:nvSpPr>
          <p:cNvPr id="27" name="">
            <a:extLst>
              <a:ext uri="{FF2B5EF4-FFF2-40B4-BE49-F238E27FC236}">
                <a16:creationId xmlns:a16="http://schemas.microsoft.com/office/drawing/2014/main" id="{8B988199-4C37-42B2-AF32-3FD1192EB99C}"/>
              </a:ext>
            </a:extLst>
          </p:cNvPr>
          <p:cNvSpPr>
            <a:spLocks noGrp="1"/>
          </p:cNvSpPr>
          <p:nvPr/>
        </p:nvSpPr>
        <p:spPr>
          <a:xfrm>
            <a:off x="7277100" y="4429125"/>
            <a:ext cx="1981200" cy="40005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Қорытынды өнім</a:t>
            </a:r>
          </a:p>
        </p:txBody>
      </p:sp>
      <p:sp>
        <p:nvSpPr>
          <p:cNvPr id="28" name="">
            <a:extLst>
              <a:ext uri="{FF2B5EF4-FFF2-40B4-BE49-F238E27FC236}">
                <a16:creationId xmlns:a16="http://schemas.microsoft.com/office/drawing/2014/main" id="{147587C7-C607-4095-94A3-7D8D9AE01A9D}"/>
              </a:ext>
            </a:extLst>
          </p:cNvPr>
          <p:cNvSpPr>
            <a:spLocks noGrp="1"/>
          </p:cNvSpPr>
          <p:nvPr/>
        </p:nvSpPr>
        <p:spPr>
          <a:xfrm>
            <a:off x="7277100" y="4895850"/>
            <a:ext cx="1981200" cy="8667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6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Әдістемелік жинақ және семинар</a:t>
            </a:r>
          </a:p>
        </p:txBody>
      </p:sp>
      <p:sp>
        <p:nvSpPr>
          <p:cNvPr id="29" name="">
            <a:extLst>
              <a:ext uri="{FF2B5EF4-FFF2-40B4-BE49-F238E27FC236}">
                <a16:creationId xmlns:a16="http://schemas.microsoft.com/office/drawing/2014/main" id="{316BC4B8-92A9-4050-940B-5E51A12C6F28}"/>
              </a:ext>
            </a:extLst>
          </p:cNvPr>
          <p:cNvSpPr>
            <a:spLocks noGrp="1"/>
          </p:cNvSpPr>
          <p:nvPr/>
        </p:nvSpPr>
        <p:spPr>
          <a:xfrm>
            <a:off x="9448800" y="1619250"/>
            <a:ext cx="2105025" cy="666750"/>
          </a:xfrm>
          <a:prstGeom prst="chevron">
            <a:avLst/>
          </a:prstGeom>
          <a:solidFill>
            <a:srgbClr val="438965"/>
          </a:solidFill>
          <a:ln w="19050">
            <a:solidFill>
              <a:srgbClr val="FFFFFF"/>
            </a:solidFill>
          </a:ln>
        </p:spPr>
        <p:txBody>
          <a:bodyPr anchor="ctr">
            <a:no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2028–2029</a:t>
            </a:r>
          </a:p>
        </p:txBody>
      </p:sp>
      <p:sp>
        <p:nvSpPr>
          <p:cNvPr id="30" name="">
            <a:extLst>
              <a:ext uri="{FF2B5EF4-FFF2-40B4-BE49-F238E27FC236}">
                <a16:creationId xmlns:a16="http://schemas.microsoft.com/office/drawing/2014/main" id="{68BBDAC5-757B-4C2C-949B-90E549C5F776}"/>
              </a:ext>
            </a:extLst>
          </p:cNvPr>
          <p:cNvSpPr>
            <a:spLocks noGrp="1"/>
          </p:cNvSpPr>
          <p:nvPr/>
        </p:nvSpPr>
        <p:spPr>
          <a:xfrm>
            <a:off x="9486900" y="2495550"/>
            <a:ext cx="1981200" cy="180975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Нәтижені бағалау. Жаңа кезеңнің басымдықтарын айқындау.</a:t>
            </a:r>
          </a:p>
        </p:txBody>
      </p:sp>
      <p:sp>
        <p:nvSpPr>
          <p:cNvPr id="31" name="">
            <a:extLst>
              <a:ext uri="{FF2B5EF4-FFF2-40B4-BE49-F238E27FC236}">
                <a16:creationId xmlns:a16="http://schemas.microsoft.com/office/drawing/2014/main" id="{1B971790-51B2-4DD2-8C69-B3CD4D84F6A3}"/>
              </a:ext>
            </a:extLst>
          </p:cNvPr>
          <p:cNvSpPr>
            <a:spLocks noGrp="1"/>
          </p:cNvSpPr>
          <p:nvPr/>
        </p:nvSpPr>
        <p:spPr>
          <a:xfrm>
            <a:off x="9486900" y="4429125"/>
            <a:ext cx="1981200" cy="40005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Қорытынды өнім</a:t>
            </a:r>
          </a:p>
        </p:txBody>
      </p:sp>
      <p:sp>
        <p:nvSpPr>
          <p:cNvPr id="32" name="">
            <a:extLst>
              <a:ext uri="{FF2B5EF4-FFF2-40B4-BE49-F238E27FC236}">
                <a16:creationId xmlns:a16="http://schemas.microsoft.com/office/drawing/2014/main" id="{12F4370D-08C5-4D62-A0B9-A359CDB76A30}"/>
              </a:ext>
            </a:extLst>
          </p:cNvPr>
          <p:cNvSpPr>
            <a:spLocks noGrp="1"/>
          </p:cNvSpPr>
          <p:nvPr/>
        </p:nvSpPr>
        <p:spPr>
          <a:xfrm>
            <a:off x="9486900" y="4895850"/>
            <a:ext cx="1981200" cy="866775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6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Қорытынды есеп және келесі жоспар</a:t>
            </a:r>
          </a:p>
        </p:txBody>
      </p:sp>
    </p:spTree>
    <p:extLst>
      <p:ext uri="{BB962C8B-B14F-4D97-AF65-F5344CB8AC3E}">
        <p14:creationId xmlns:p14="http://schemas.microsoft.com/office/powerpoint/2010/main" val="1642870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D02CEF81-9478-4B22-9A25-3222DC2C61AA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Білім беру сапасы және ойын арқылы дамыту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B0D5ADF-64E1-48C8-B8C1-7D22E5FA92AB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286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B6E869C8-A229-4D81-A174-2206F27B7215}"/>
              </a:ext>
            </a:extLst>
          </p:cNvPr>
          <p:cNvSpPr>
            <a:spLocks noGrp="1"/>
          </p:cNvSpPr>
          <p:nvPr/>
        </p:nvSpPr>
        <p:spPr>
          <a:xfrm>
            <a:off x="609600" y="1504950"/>
            <a:ext cx="109728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Іс-шаралар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3FE94589-08FC-495A-9F56-570695AE6DA1}"/>
              </a:ext>
            </a:extLst>
          </p:cNvPr>
          <p:cNvSpPr>
            <a:spLocks noGrp="1"/>
          </p:cNvSpPr>
          <p:nvPr/>
        </p:nvSpPr>
        <p:spPr>
          <a:xfrm>
            <a:off x="609600" y="1905000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Балалардың қызығушылығына сай сюжеттік, қимылды, дидактикалық және театрландырылған ойындарды жоспарлау.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0180084C-4DC2-489C-83ED-BBDB4AA5C040}"/>
              </a:ext>
            </a:extLst>
          </p:cNvPr>
          <p:cNvSpPr>
            <a:spLocks noGrp="1"/>
          </p:cNvSpPr>
          <p:nvPr/>
        </p:nvSpPr>
        <p:spPr>
          <a:xfrm>
            <a:off x="609600" y="2686050"/>
            <a:ext cx="109728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Жеке даму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0C4A77C-BB4C-42EE-9B60-9F1F8463D5F0}"/>
              </a:ext>
            </a:extLst>
          </p:cNvPr>
          <p:cNvSpPr>
            <a:spLocks noGrp="1"/>
          </p:cNvSpPr>
          <p:nvPr/>
        </p:nvSpPr>
        <p:spPr>
          <a:xfrm>
            <a:off x="609600" y="3086100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Бастапқы, аралық және қорытынды бақылауда бес дағды бойынша әр баланың ілгерілеуін талдау. Қолдау қадамдарын белгілеу.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25D02EF-FFD6-4401-AA81-CC0878CE0EBC}"/>
              </a:ext>
            </a:extLst>
          </p:cNvPr>
          <p:cNvSpPr>
            <a:spLocks noGrp="1"/>
          </p:cNvSpPr>
          <p:nvPr/>
        </p:nvSpPr>
        <p:spPr>
          <a:xfrm>
            <a:off x="609600" y="3867150"/>
            <a:ext cx="109728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Сапаны бағалау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35D95A71-AC78-4E00-9139-1641CA6F4271}"/>
              </a:ext>
            </a:extLst>
          </p:cNvPr>
          <p:cNvSpPr>
            <a:spLocks noGrp="1"/>
          </p:cNvSpPr>
          <p:nvPr/>
        </p:nvSpPr>
        <p:spPr>
          <a:xfrm>
            <a:off x="609600" y="4267200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Әр тоқсанда кемінде бір әдістемелік бақылау. Баланың әрекетін, еркін таңдауын және педагогтің қолдау тәсілдерін талқылау.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9C68D7C1-44C3-4613-A6E5-EB7B32F4C8B7}"/>
              </a:ext>
            </a:extLst>
          </p:cNvPr>
          <p:cNvSpPr>
            <a:spLocks noGrp="1"/>
          </p:cNvSpPr>
          <p:nvPr/>
        </p:nvSpPr>
        <p:spPr>
          <a:xfrm>
            <a:off x="609600" y="5048250"/>
            <a:ext cx="109728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Жауаптылар және дәлел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16FBEE7F-2AF8-436B-A488-B5367FEF7059}"/>
              </a:ext>
            </a:extLst>
          </p:cNvPr>
          <p:cNvSpPr>
            <a:spLocks noGrp="1"/>
          </p:cNvSpPr>
          <p:nvPr/>
        </p:nvSpPr>
        <p:spPr>
          <a:xfrm>
            <a:off x="609600" y="5448300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Әдіскер, тәрбиешілер, мамандар. Дәлелдер: циклограмма, бақылау парағы, жеке даму картасы және талдау анықтамасы.</a:t>
            </a:r>
          </a:p>
        </p:txBody>
      </p:sp>
    </p:spTree>
    <p:extLst>
      <p:ext uri="{BB962C8B-B14F-4D97-AF65-F5344CB8AC3E}">
        <p14:creationId xmlns:p14="http://schemas.microsoft.com/office/powerpoint/2010/main" val="1782392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031EF745-FCFB-4A8A-9E5B-1FD0463D3A9A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Педагогтердің кәсіби дамуы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BD9493EF-2DDD-4F65-ADB3-F5ED3DA90BA7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286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graphicFrame>
        <p:nvGraphicFramePr>
          <p:cNvPr id="24" name=""/>
          <p:cNvGraphicFramePr/>
          <p:nvPr/>
        </p:nvGraphicFramePr>
        <p:xfrm>
          <a:off x="609600" y="1571625"/>
          <a:ext cx="10972800" cy="4429125"/>
        </p:xfrm>
        <a:graphic>
          <a:graphicData uri="http://schemas.openxmlformats.org/drawingml/2006/table">
            <a:tbl>
              <a:tblPr/>
              <a:tblGrid>
                <a:gridCol w="2952750"/>
                <a:gridCol w="8020050"/>
              </a:tblGrid>
              <a:tr h="5429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Жұмыс бағыты</a:t>
                      </a:r>
                    </a:p>
                  </a:txBody>
                  <a:tcPr marL="152400" marR="152400" marT="95250" marB="95250" anchor="ctr">
                    <a:solidFill>
                      <a:srgbClr val="AC287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Мазмұны және жоспарланған әрекет</a:t>
                      </a:r>
                    </a:p>
                  </a:txBody>
                  <a:tcPr marL="152400" marR="152400" marT="95250" marB="95250" anchor="ctr">
                    <a:solidFill>
                      <a:srgbClr val="AC287A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Қажеттілікке сай оқу</a:t>
                      </a:r>
                    </a:p>
                  </a:txBody>
                  <a:tcPr marL="152400" marR="1524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Жыл сайын кәсіби қажеттіліктер сауалнамасын жүргізу. Әр педагогтің даму бағытын және оқу кестесін белгілеу.</a:t>
                      </a:r>
                    </a:p>
                  </a:txBody>
                  <a:tcPr marL="152400" marR="152400" marT="95250" marB="95250" anchor="ctr">
                    <a:solidFill>
                      <a:srgbClr val="FFFFFF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Тәлімгерлік</a:t>
                      </a:r>
                    </a:p>
                  </a:txBody>
                  <a:tcPr marL="152400" marR="152400" marT="95250" marB="95250" anchor="ctr">
                    <a:solidFill>
                      <a:srgbClr val="EAF5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Жас педагогтерге тәлімгер бекіту. Ай сайын практикалық кеңес беру, тоқсанына бір рет бірлескен бақылау мен кері байланыс.</a:t>
                      </a:r>
                    </a:p>
                  </a:txBody>
                  <a:tcPr marL="152400" marR="152400" marT="95250" marB="95250" anchor="ctr">
                    <a:solidFill>
                      <a:srgbClr val="EAF5EC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Тәжірибе алмасу</a:t>
                      </a:r>
                    </a:p>
                  </a:txBody>
                  <a:tcPr marL="152400" marR="1524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Аудандық, облыстық және республикалық семинарларға қатысу. Алынған әдістерді топта сынақтан өткізіп, ұжыммен бөлісу.</a:t>
                      </a:r>
                    </a:p>
                  </a:txBody>
                  <a:tcPr marL="152400" marR="152400" marT="95250" marB="95250" anchor="ctr">
                    <a:solidFill>
                      <a:srgbClr val="FFFFFF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Жауаптылар және нәтиже</a:t>
                      </a:r>
                    </a:p>
                  </a:txBody>
                  <a:tcPr marL="152400" marR="152400" marT="95250" marB="95250" anchor="ctr">
                    <a:solidFill>
                      <a:srgbClr val="EAF5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Меңгеруші, әдіскер, тәлімгерлер. Нәтиже: жеке даму жоспарлары, портфолио және тәжірибеде қолданылған әдістер қоры.</a:t>
                      </a:r>
                    </a:p>
                  </a:txBody>
                  <a:tcPr marL="152400" marR="152400" marT="95250" marB="95250" anchor="ctr">
                    <a:solidFill>
                      <a:srgbClr val="EAF5E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0927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FCD3678-4495-4D86-8F76-10F92B5EBC3B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Инновациялық жобаларды дамыту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3E05A8F-5A25-48B6-AD8E-4904A8585243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286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graphicFrame>
        <p:nvGraphicFramePr>
          <p:cNvPr id="9" name="Таблица 8"/>
          <p:cNvGraphicFramePr/>
          <p:nvPr/>
        </p:nvGraphicFramePr>
        <p:xfrm>
          <a:off x="609600" y="1581150"/>
          <a:ext cx="10972800" cy="4229100"/>
        </p:xfrm>
        <a:graphic>
          <a:graphicData uri="http://schemas.openxmlformats.org/drawingml/2006/table">
            <a:tbl>
              <a:tblPr/>
              <a:tblGrid>
                <a:gridCol w="2762250"/>
                <a:gridCol w="5334000"/>
                <a:gridCol w="2876550"/>
              </a:tblGrid>
              <a:tr h="84582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Жоба бағыты</a:t>
                      </a:r>
                    </a:p>
                  </a:txBody>
                  <a:tcPr marL="114300" marR="114300" marT="95250" marB="95250" anchor="ctr">
                    <a:solidFill>
                      <a:srgbClr val="176A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Балалардың әрекеті</a:t>
                      </a:r>
                    </a:p>
                  </a:txBody>
                  <a:tcPr marL="114300" marR="114300" marT="95250" marB="95250" anchor="ctr">
                    <a:solidFill>
                      <a:srgbClr val="176A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Жоспарлы өнім</a:t>
                      </a:r>
                    </a:p>
                  </a:txBody>
                  <a:tcPr marL="114300" marR="114300" marT="95250" marB="95250" anchor="ctr">
                    <a:solidFill>
                      <a:srgbClr val="176A69"/>
                    </a:solidFill>
                  </a:tcPr>
                </a:tc>
              </a:tr>
              <a:tr h="84582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«Ұлттық балабақша»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Ұлттық ойындар, қолөнер, салт-дәстүр және ана тіліндегі қарым-қатынас.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Ойындар мен көрнекіліктер жинағы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84582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«Жасыл балабақша»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Жылыжайда отырғызу, күтіп-баптау, табиғатты бақылау және тазалық әрекеттері.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Маусымдық бақылау күнделігі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</a:tr>
              <a:tr h="84582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«STEAM балабақша»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Қауіпсіз тәжірибе, құрастыру, өлшеу және модельдеу.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Жасқа сай тәжірибе карталары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84582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Ерте кәсіпке және еңбекке баулу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Дәрігер, аспаз, зергер, құрылысшы және өзге кәсіптерге арналған рөлдік ойындар.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Мамандықтар ойын маршруты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1179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1605169B-F452-4566-88A2-137D0593800B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«Серіктес бөбекжай» және «Тандем»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EA7A6C6-82C0-4106-BB94-3373A1B31CF5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286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graphicFrame>
        <p:nvGraphicFramePr>
          <p:cNvPr id="24" name=""/>
          <p:cNvGraphicFramePr/>
          <p:nvPr/>
        </p:nvGraphicFramePr>
        <p:xfrm>
          <a:off x="609600" y="1571625"/>
          <a:ext cx="10972800" cy="4429125"/>
        </p:xfrm>
        <a:graphic>
          <a:graphicData uri="http://schemas.openxmlformats.org/drawingml/2006/table">
            <a:tbl>
              <a:tblPr/>
              <a:tblGrid>
                <a:gridCol w="2952750"/>
                <a:gridCol w="8020050"/>
              </a:tblGrid>
              <a:tr h="5429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Жұмыс бағыты</a:t>
                      </a:r>
                    </a:p>
                  </a:txBody>
                  <a:tcPr marL="152400" marR="152400" marT="95250" marB="95250" anchor="ctr">
                    <a:solidFill>
                      <a:srgbClr val="AC287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Мазмұны және жоспарланған әрекет</a:t>
                      </a:r>
                    </a:p>
                  </a:txBody>
                  <a:tcPr marL="152400" marR="152400" marT="95250" marB="95250" anchor="ctr">
                    <a:solidFill>
                      <a:srgbClr val="AC287A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«Серіктес бөбекжай»</a:t>
                      </a:r>
                    </a:p>
                  </a:txBody>
                  <a:tcPr marL="152400" marR="1524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«Балдырған», «Балауса» бөбекжайларымен бірлескен жоспар. Ашық іс-әрекет, шеберлік сағаты және әдістемелік кездесулер.</a:t>
                      </a:r>
                    </a:p>
                  </a:txBody>
                  <a:tcPr marL="152400" marR="152400" marT="95250" marB="95250" anchor="ctr">
                    <a:solidFill>
                      <a:srgbClr val="FFFFFF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«Тандем»</a:t>
                      </a:r>
                    </a:p>
                  </a:txBody>
                  <a:tcPr marL="152400" marR="152400" marT="95250" marB="95250" anchor="ctr">
                    <a:solidFill>
                      <a:srgbClr val="EAF5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О. Жұмабеков атындағы тірек мектебімен сабақтастық. Мектепалды балалардың бейімделуі және педагогтердің бірлескен талдауы.</a:t>
                      </a:r>
                    </a:p>
                  </a:txBody>
                  <a:tcPr marL="152400" marR="152400" marT="95250" marB="95250" anchor="ctr">
                    <a:solidFill>
                      <a:srgbClr val="EAF5EC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2026–2029 жылдарға ұсыныс</a:t>
                      </a:r>
                    </a:p>
                  </a:txBody>
                  <a:tcPr marL="152400" marR="1524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Әр жоба бойынша жылына кемінде 5 бірлескен іс-шара жоспарлау. Әр кездесуден кейін қолдануға болатын материал әзірлеу.</a:t>
                      </a:r>
                    </a:p>
                  </a:txBody>
                  <a:tcPr marL="152400" marR="152400" marT="95250" marB="95250" anchor="ctr">
                    <a:solidFill>
                      <a:srgbClr val="FFFFFF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Жауаптылар және дәлел</a:t>
                      </a:r>
                    </a:p>
                  </a:txBody>
                  <a:tcPr marL="152400" marR="152400" marT="95250" marB="95250" anchor="ctr">
                    <a:solidFill>
                      <a:srgbClr val="EAF5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Әдіскер, серіктес ұйым үйлестірушілері. Дәлелдер: бірлескен жоспар, қатысу тізімі, әдістемелік материал және кері байланыс.</a:t>
                      </a:r>
                    </a:p>
                  </a:txBody>
                  <a:tcPr marL="152400" marR="152400" marT="95250" marB="95250" anchor="ctr">
                    <a:solidFill>
                      <a:srgbClr val="EAF5E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2152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11B0122-2850-4610-8685-E197BCAC602E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Дамытушы орта және эргономикалық шешімдер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A8EA3DB-A2D2-40DE-B24D-0F6F70185CA5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286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7C12966-FCBE-4B8D-8E25-8F2761302449}"/>
              </a:ext>
            </a:extLst>
          </p:cNvPr>
          <p:cNvSpPr>
            <a:spLocks noGrp="1"/>
          </p:cNvSpPr>
          <p:nvPr/>
        </p:nvSpPr>
        <p:spPr>
          <a:xfrm>
            <a:off x="609600" y="1504950"/>
            <a:ext cx="109728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2024–2026 кезеңін талдау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6FEDEC19-DA1F-42DA-BD67-21948BD9B4B6}"/>
              </a:ext>
            </a:extLst>
          </p:cNvPr>
          <p:cNvSpPr>
            <a:spLocks noGrp="1"/>
          </p:cNvSpPr>
          <p:nvPr/>
        </p:nvSpPr>
        <p:spPr>
          <a:xfrm>
            <a:off x="609600" y="1905000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Жиһаздар, ойын құралдары және арнайы кабинеттер тізімін салыстыру. Баланың еркін қозғалысы мен қолжетімділігін бағалау.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E5FBE1A-C10C-4C83-AAB1-13C32C76D976}"/>
              </a:ext>
            </a:extLst>
          </p:cNvPr>
          <p:cNvSpPr>
            <a:spLocks noGrp="1"/>
          </p:cNvSpPr>
          <p:nvPr/>
        </p:nvSpPr>
        <p:spPr>
          <a:xfrm>
            <a:off x="609600" y="2686050"/>
            <a:ext cx="109728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2026–2027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41103A2F-6F6B-4B6B-BC3A-97E40C2B24DE}"/>
              </a:ext>
            </a:extLst>
          </p:cNvPr>
          <p:cNvSpPr>
            <a:spLocks noGrp="1"/>
          </p:cNvSpPr>
          <p:nvPr/>
        </p:nvSpPr>
        <p:spPr>
          <a:xfrm>
            <a:off x="609600" y="3086100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Жаңарту қажеттіліктерін басымдыққа бөлу. Ашық сөрелер, жасқа сай материалдар және жылжымалы ойын кеңістіктерін толықтыру.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2963C061-9B60-4BC9-BC15-AEFE1F4B685F}"/>
              </a:ext>
            </a:extLst>
          </p:cNvPr>
          <p:cNvSpPr>
            <a:spLocks noGrp="1"/>
          </p:cNvSpPr>
          <p:nvPr/>
        </p:nvSpPr>
        <p:spPr>
          <a:xfrm>
            <a:off x="609600" y="3867150"/>
            <a:ext cx="109728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2027–2029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42B84179-437B-410F-975A-01C99A11EC73}"/>
              </a:ext>
            </a:extLst>
          </p:cNvPr>
          <p:cNvSpPr>
            <a:spLocks noGrp="1"/>
          </p:cNvSpPr>
          <p:nvPr/>
        </p:nvSpPr>
        <p:spPr>
          <a:xfrm>
            <a:off x="609600" y="4267200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STEAM, ұлттық және экологиялық материалдарды кезең-кезеңімен жаңарту. Арнайы кабинеттерді пайдалану кестесін жетілдіру.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654E99E7-12A3-4EB9-8810-F63F42B56652}"/>
              </a:ext>
            </a:extLst>
          </p:cNvPr>
          <p:cNvSpPr>
            <a:spLocks noGrp="1"/>
          </p:cNvSpPr>
          <p:nvPr/>
        </p:nvSpPr>
        <p:spPr>
          <a:xfrm>
            <a:off x="609600" y="5048250"/>
            <a:ext cx="109728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Жауаптылар және өлшем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D81AD539-0AE5-4A63-80ED-1CA7AA2CE37F}"/>
              </a:ext>
            </a:extLst>
          </p:cNvPr>
          <p:cNvSpPr>
            <a:spLocks noGrp="1"/>
          </p:cNvSpPr>
          <p:nvPr/>
        </p:nvSpPr>
        <p:spPr>
          <a:xfrm>
            <a:off x="609600" y="5448300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Меңгеруші, әдіскер, шаруашылыққа жауапты қызметкер. Жылына бір рет түгендеу, әр тоқсанда орта қолжетімділігін бақылау.</a:t>
            </a:r>
          </a:p>
        </p:txBody>
      </p:sp>
    </p:spTree>
    <p:extLst>
      <p:ext uri="{BB962C8B-B14F-4D97-AF65-F5344CB8AC3E}">
        <p14:creationId xmlns:p14="http://schemas.microsoft.com/office/powerpoint/2010/main" val="1871170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31833C35-50AA-4054-B58D-A885618C4529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Инклюзивті қолдау және баланың қауіпсіздігі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2E0AE69-DA41-4771-8634-D59B5A41572F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286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3D2B8CB-6AA8-44FA-BDFE-57A758117C70}"/>
              </a:ext>
            </a:extLst>
          </p:cNvPr>
          <p:cNvSpPr>
            <a:spLocks noGrp="1"/>
          </p:cNvSpPr>
          <p:nvPr/>
        </p:nvSpPr>
        <p:spPr>
          <a:xfrm>
            <a:off x="609600" y="1504950"/>
            <a:ext cx="109728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Жеке қолдау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3EF84B2-56B8-485C-A301-89DDD109561A}"/>
              </a:ext>
            </a:extLst>
          </p:cNvPr>
          <p:cNvSpPr>
            <a:spLocks noGrp="1"/>
          </p:cNvSpPr>
          <p:nvPr/>
        </p:nvSpPr>
        <p:spPr>
          <a:xfrm>
            <a:off x="609600" y="1905000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Баланың қажеттіліктерін педагогтер, мамандар және ата-аналармен бірлесіп анықтау. Қажетіне сай материалдар мен әрекеттер ұсыну.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770A2D5B-94E0-48E3-97D9-8B997C936B23}"/>
              </a:ext>
            </a:extLst>
          </p:cNvPr>
          <p:cNvSpPr>
            <a:spLocks noGrp="1"/>
          </p:cNvSpPr>
          <p:nvPr/>
        </p:nvSpPr>
        <p:spPr>
          <a:xfrm>
            <a:off x="609600" y="2686050"/>
            <a:ext cx="109728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Әлеуметтік-эмоционалдық даму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FDDCDCD5-C8DC-4013-B310-9A65BC1CD1D1}"/>
              </a:ext>
            </a:extLst>
          </p:cNvPr>
          <p:cNvSpPr>
            <a:spLocks noGrp="1"/>
          </p:cNvSpPr>
          <p:nvPr/>
        </p:nvSpPr>
        <p:spPr>
          <a:xfrm>
            <a:off x="609600" y="3086100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Сенсорлық бөлме, тынығу кеңістігі және ойын арқылы эмоцияларды тану. Мамандардың ұсынысына сай жеке қолдау ұйымдастыру.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9293798A-B679-4B3F-9D24-6A9EAD103073}"/>
              </a:ext>
            </a:extLst>
          </p:cNvPr>
          <p:cNvSpPr>
            <a:spLocks noGrp="1"/>
          </p:cNvSpPr>
          <p:nvPr/>
        </p:nvSpPr>
        <p:spPr>
          <a:xfrm>
            <a:off x="609600" y="3867150"/>
            <a:ext cx="109728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Қауіпсіздік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8C5F34B-920B-407F-985C-86DFE5B0015F}"/>
              </a:ext>
            </a:extLst>
          </p:cNvPr>
          <p:cNvSpPr>
            <a:spLocks noGrp="1"/>
          </p:cNvSpPr>
          <p:nvPr/>
        </p:nvSpPr>
        <p:spPr>
          <a:xfrm>
            <a:off x="609600" y="4267200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Күнделікті орта қауіпсіздігін тексеру. Бассейн мен арнайы кабинеттерде жауапты маманның бақылауын және пайдалану тәртібін сақтау.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1537B1E8-29DC-4A60-91C9-941A79C5939D}"/>
              </a:ext>
            </a:extLst>
          </p:cNvPr>
          <p:cNvSpPr>
            <a:spLocks noGrp="1"/>
          </p:cNvSpPr>
          <p:nvPr/>
        </p:nvSpPr>
        <p:spPr>
          <a:xfrm>
            <a:off x="609600" y="5048250"/>
            <a:ext cx="109728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Жауаптылар және дәлел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9A446342-5121-4991-A318-3CE7AEC4A685}"/>
              </a:ext>
            </a:extLst>
          </p:cNvPr>
          <p:cNvSpPr>
            <a:spLocks noGrp="1"/>
          </p:cNvSpPr>
          <p:nvPr/>
        </p:nvSpPr>
        <p:spPr>
          <a:xfrm>
            <a:off x="609600" y="5448300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Меңгеруші, педагогтер, психолог, медицина қызметкері. Дәлелдер: тексеру парағы, қолдау жоспары және ата-анамен келісілген қадамдар.</a:t>
            </a:r>
          </a:p>
        </p:txBody>
      </p:sp>
    </p:spTree>
    <p:extLst>
      <p:ext uri="{BB962C8B-B14F-4D97-AF65-F5344CB8AC3E}">
        <p14:creationId xmlns:p14="http://schemas.microsoft.com/office/powerpoint/2010/main" val="1253298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B645E72-3E6B-4E89-A7F2-96FC8E6D983D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Отбасымен серіктестік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CFB1ED0-2286-4A53-859D-86ED425BE6E2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286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363082E-44EE-4242-98AA-5A5D10E7A536}"/>
              </a:ext>
            </a:extLst>
          </p:cNvPr>
          <p:cNvSpPr>
            <a:spLocks noGrp="1"/>
          </p:cNvSpPr>
          <p:nvPr/>
        </p:nvSpPr>
        <p:spPr>
          <a:xfrm>
            <a:off x="609600" y="1504950"/>
            <a:ext cx="109728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Тұрақты байланыс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B557CB44-BC78-4406-AA1E-967C92BFF156}"/>
              </a:ext>
            </a:extLst>
          </p:cNvPr>
          <p:cNvSpPr>
            <a:spLocks noGrp="1"/>
          </p:cNvSpPr>
          <p:nvPr/>
        </p:nvSpPr>
        <p:spPr>
          <a:xfrm>
            <a:off x="609600" y="1905000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Бейімделу кезеңінде жеке кеңес, ата-ана клубы және практикалық кездесулер. Отбасылардың ұсыныстарын ескеретін кері байланыс.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10E08198-3C2B-4D19-9D4A-BC4D04235F34}"/>
              </a:ext>
            </a:extLst>
          </p:cNvPr>
          <p:cNvSpPr>
            <a:spLocks noGrp="1"/>
          </p:cNvSpPr>
          <p:nvPr/>
        </p:nvSpPr>
        <p:spPr>
          <a:xfrm>
            <a:off x="609600" y="2686050"/>
            <a:ext cx="109728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Бірлескен әрекеттер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4847FBCF-1B56-43F2-8C27-1A2577C9B6AE}"/>
              </a:ext>
            </a:extLst>
          </p:cNvPr>
          <p:cNvSpPr>
            <a:spLocks noGrp="1"/>
          </p:cNvSpPr>
          <p:nvPr/>
        </p:nvSpPr>
        <p:spPr>
          <a:xfrm>
            <a:off x="609600" y="3086100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Күзгі жәрмеңке, ұлттық ойындар, жылыжайдағы еңбек, кітап оқу және экологиялық іс-шаралар. Әр отбасыға қатысу нұсқаларын ұсыну.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A58B1096-8992-4EA9-B334-2B8E7EA5BBA7}"/>
              </a:ext>
            </a:extLst>
          </p:cNvPr>
          <p:cNvSpPr>
            <a:spLocks noGrp="1"/>
          </p:cNvSpPr>
          <p:nvPr/>
        </p:nvSpPr>
        <p:spPr>
          <a:xfrm>
            <a:off x="609600" y="3867150"/>
            <a:ext cx="109728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Жоспарлы жиілік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AF671191-66ED-4F78-8556-AB9428184C97}"/>
              </a:ext>
            </a:extLst>
          </p:cNvPr>
          <p:cNvSpPr>
            <a:spLocks noGrp="1"/>
          </p:cNvSpPr>
          <p:nvPr/>
        </p:nvSpPr>
        <p:spPr>
          <a:xfrm>
            <a:off x="609600" y="4267200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Тоқсанына кемінде 1 практикалық кездесу. Жылына 2 қанағаттану сауалнамасы. Қатысу мен ұсыныстардың орындалуын талдау.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6B2A5751-FAD9-4FA0-86F0-E68AADBE5F39}"/>
              </a:ext>
            </a:extLst>
          </p:cNvPr>
          <p:cNvSpPr>
            <a:spLocks noGrp="1"/>
          </p:cNvSpPr>
          <p:nvPr/>
        </p:nvSpPr>
        <p:spPr>
          <a:xfrm>
            <a:off x="609600" y="5048250"/>
            <a:ext cx="109728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Жауаптылар және нәтиже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1BEA300-0342-46FE-A0AA-3240FC36B476}"/>
              </a:ext>
            </a:extLst>
          </p:cNvPr>
          <p:cNvSpPr>
            <a:spLocks noGrp="1"/>
          </p:cNvSpPr>
          <p:nvPr/>
        </p:nvSpPr>
        <p:spPr>
          <a:xfrm>
            <a:off x="609600" y="5448300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Әдіскер, тәрбиешілер, психолог. Нәтиже: ата-ананың бала дамуына қатысты түсінігі және бөбекжаймен ынтымақтастығы нығаяды.</a:t>
            </a:r>
          </a:p>
        </p:txBody>
      </p:sp>
    </p:spTree>
    <p:extLst>
      <p:ext uri="{BB962C8B-B14F-4D97-AF65-F5344CB8AC3E}">
        <p14:creationId xmlns:p14="http://schemas.microsoft.com/office/powerpoint/2010/main" val="1572742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350FC600-EDB0-4BC0-AD12-D3D9F9D9FDF0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Жоспарлы нысаналы көрсеткіштер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07FBFE2-9617-458C-9D24-33602473284B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286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graphicFrame>
        <p:nvGraphicFramePr>
          <p:cNvPr id="10" name="Таблица 9"/>
          <p:cNvGraphicFramePr/>
          <p:nvPr/>
        </p:nvGraphicFramePr>
        <p:xfrm>
          <a:off x="609600" y="1581150"/>
          <a:ext cx="10972800" cy="3638550"/>
        </p:xfrm>
        <a:graphic>
          <a:graphicData uri="http://schemas.openxmlformats.org/drawingml/2006/table">
            <a:tbl>
              <a:tblPr/>
              <a:tblGrid>
                <a:gridCol w="5238750"/>
                <a:gridCol w="1143000"/>
                <a:gridCol w="1143000"/>
                <a:gridCol w="1143000"/>
                <a:gridCol w="1143000"/>
                <a:gridCol w="1162050"/>
              </a:tblGrid>
              <a:tr h="606425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Көрсеткіш</a:t>
                      </a:r>
                    </a:p>
                  </a:txBody>
                  <a:tcPr marL="114300" marR="114300" marT="95250" marB="95250" anchor="ctr">
                    <a:solidFill>
                      <a:srgbClr val="176A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24–25</a:t>
                      </a:r>
                    </a:p>
                  </a:txBody>
                  <a:tcPr marL="114300" marR="114300" marT="95250" marB="95250" anchor="ctr">
                    <a:solidFill>
                      <a:srgbClr val="176A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25–26</a:t>
                      </a:r>
                    </a:p>
                  </a:txBody>
                  <a:tcPr marL="114300" marR="114300" marT="95250" marB="95250" anchor="ctr">
                    <a:solidFill>
                      <a:srgbClr val="176A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26–27</a:t>
                      </a:r>
                    </a:p>
                  </a:txBody>
                  <a:tcPr marL="114300" marR="114300" marT="95250" marB="95250" anchor="ctr">
                    <a:solidFill>
                      <a:srgbClr val="176A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27–28</a:t>
                      </a:r>
                    </a:p>
                  </a:txBody>
                  <a:tcPr marL="114300" marR="114300" marT="95250" marB="95250" anchor="ctr">
                    <a:solidFill>
                      <a:srgbClr val="176A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28–29</a:t>
                      </a:r>
                    </a:p>
                  </a:txBody>
                  <a:tcPr marL="114300" marR="114300" marT="95250" marB="95250" anchor="ctr">
                    <a:solidFill>
                      <a:srgbClr val="176A69"/>
                    </a:solidFill>
                  </a:tcPr>
                </a:tc>
              </a:tr>
              <a:tr h="606425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Ішкі кәсіби дамуға қатысатын педагогтер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≥70%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≥80%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≥90%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100%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100%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606425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Орта аудиті, жылына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</a:tr>
              <a:tr h="606425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Екі жоба бойынша бірлескен іс-шаралар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≥8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≥10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≥10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≥11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≥12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606425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Бірлескен әрекетке қатысатын отбасылар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≥50%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≥60%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≥65%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≥70%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≥80%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</a:tr>
              <a:tr h="606425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Әдістемелік қорға қосылатын материалдар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≥5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≥7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≥10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≥12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≥15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D5112682-0A7B-4A90-9B31-D678D203A180}"/>
              </a:ext>
            </a:extLst>
          </p:cNvPr>
          <p:cNvSpPr>
            <a:spLocks noGrp="1"/>
          </p:cNvSpPr>
          <p:nvPr/>
        </p:nvSpPr>
        <p:spPr>
          <a:xfrm>
            <a:off x="609600" y="5495925"/>
            <a:ext cx="10972800" cy="647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575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Барлық мәндер ұсынылған мақсаттар. 2024–2026 бағандары нақты орындалу дерегі емес. Педагогикалық кеңес бастапқы мәндерге сай түзетеді.</a:t>
            </a:r>
          </a:p>
        </p:txBody>
      </p:sp>
    </p:spTree>
    <p:extLst>
      <p:ext uri="{BB962C8B-B14F-4D97-AF65-F5344CB8AC3E}">
        <p14:creationId xmlns:p14="http://schemas.microsoft.com/office/powerpoint/2010/main" val="1998366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F91CFA7-BE72-49C1-9A86-D9D55A7972A6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Ресурстар және тәуекелдерді басқару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18ACB0F-064F-4128-BB4F-ABBBBCE42343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286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graphicFrame>
        <p:nvGraphicFramePr>
          <p:cNvPr id="10" name="Таблица 9"/>
          <p:cNvGraphicFramePr/>
          <p:nvPr/>
        </p:nvGraphicFramePr>
        <p:xfrm>
          <a:off x="609600" y="1581150"/>
          <a:ext cx="10972800" cy="4069080"/>
        </p:xfrm>
        <a:graphic>
          <a:graphicData uri="http://schemas.openxmlformats.org/drawingml/2006/table">
            <a:tbl>
              <a:tblPr/>
              <a:tblGrid>
                <a:gridCol w="3333750"/>
                <a:gridCol w="5381625"/>
                <a:gridCol w="2257425"/>
              </a:tblGrid>
              <a:tr h="7810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Қажеттілік немесе тәуекел</a:t>
                      </a:r>
                    </a:p>
                  </a:txBody>
                  <a:tcPr marL="114300" marR="114300" marT="95250" marB="95250" anchor="ctr">
                    <a:solidFill>
                      <a:srgbClr val="176A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Басқару шарасы</a:t>
                      </a:r>
                    </a:p>
                  </a:txBody>
                  <a:tcPr marL="114300" marR="114300" marT="95250" marB="95250" anchor="ctr">
                    <a:solidFill>
                      <a:srgbClr val="176A6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Жауапты</a:t>
                      </a:r>
                    </a:p>
                  </a:txBody>
                  <a:tcPr marL="114300" marR="114300" marT="95250" marB="95250" anchor="ctr">
                    <a:solidFill>
                      <a:srgbClr val="176A69"/>
                    </a:solidFill>
                  </a:tcPr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Жабдықтарды жаңарту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Түгендеу негізінде басымдық тізімі. Сатып алуды бекітілген қаржы шегінде жоспарлау.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Меңгеруші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Қаржының шектелуі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Алдымен қауіпсіздік пен қолжетімділік. Қалған жұмыстарды кезеңдерге бөлу.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Меңгеруші, шаруашылық қызметі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Кадр ауысуы және жүктеме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Тәлімгерлік, ортақ материалдар қоры және іс-шаралардың үйлестірілген кестесі.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Әдіскер</a:t>
                      </a:r>
                    </a:p>
                  </a:txBody>
                  <a:tcPr marL="114300" marR="114300" marT="95250" marB="95250" anchor="ctr"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Деректердің толық болмауы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Бірыңғай есеп үлгісі, жауапты тұлға және тоқсандық тексеру.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Әдіскер, тәрбиешілер</a:t>
                      </a:r>
                    </a:p>
                  </a:txBody>
                  <a:tcPr marL="114300" marR="114300" marT="95250" marB="95250" anchor="ctr">
                    <a:solidFill>
                      <a:srgbClr val="EAF4F3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D3C30269-C303-4A7E-9879-C78B397BE0C6}"/>
              </a:ext>
            </a:extLst>
          </p:cNvPr>
          <p:cNvSpPr>
            <a:spLocks noGrp="1"/>
          </p:cNvSpPr>
          <p:nvPr/>
        </p:nvSpPr>
        <p:spPr>
          <a:xfrm>
            <a:off x="609600" y="6067425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425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Қаржы сомалары смета және құрылтайшының шешімі негізінде жыл сайын нақтыланады.</a:t>
            </a:r>
          </a:p>
        </p:txBody>
      </p:sp>
    </p:spTree>
    <p:extLst>
      <p:ext uri="{BB962C8B-B14F-4D97-AF65-F5344CB8AC3E}">
        <p14:creationId xmlns:p14="http://schemas.microsoft.com/office/powerpoint/2010/main" val="1394872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7E38FAB-2A13-4A9D-96A2-226EDE704C60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Бақылау тәртібі және күтілетін нәтиже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11EFC53-8B55-43E8-B161-40592C3588CF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286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24" name="">
            <a:extLst>
              <a:ext uri="{FF2B5EF4-FFF2-40B4-BE49-F238E27FC236}">
                <a16:creationId xmlns:a16="http://schemas.microsoft.com/office/drawing/2014/main" id="{EFFFBC95-21D0-441B-B4FF-11D8E91DD570}"/>
              </a:ext>
            </a:extLst>
          </p:cNvPr>
          <p:cNvSpPr>
            <a:spLocks noGrp="1"/>
          </p:cNvSpPr>
          <p:nvPr/>
        </p:nvSpPr>
        <p:spPr>
          <a:xfrm>
            <a:off x="609600" y="1619250"/>
            <a:ext cx="2619375" cy="866775"/>
          </a:xfrm>
          <a:prstGeom prst="chevron">
            <a:avLst/>
          </a:prstGeom>
          <a:solidFill>
            <a:srgbClr val="438965"/>
          </a:solidFill>
          <a:ln w="19050">
            <a:solidFill>
              <a:srgbClr val="FFFFFF"/>
            </a:solidFill>
          </a:ln>
        </p:spPr>
        <p:txBody>
          <a:bodyPr anchor="ctr">
            <a:no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Бақылау кестесі</a:t>
            </a:r>
          </a:p>
        </p:txBody>
      </p:sp>
      <p:sp>
        <p:nvSpPr>
          <p:cNvPr id="25" name="">
            <a:extLst>
              <a:ext uri="{FF2B5EF4-FFF2-40B4-BE49-F238E27FC236}">
                <a16:creationId xmlns:a16="http://schemas.microsoft.com/office/drawing/2014/main" id="{9B7C4458-58A7-4E24-B7E2-784E2042CFA6}"/>
              </a:ext>
            </a:extLst>
          </p:cNvPr>
          <p:cNvSpPr>
            <a:spLocks noGrp="1"/>
          </p:cNvSpPr>
          <p:nvPr/>
        </p:nvSpPr>
        <p:spPr>
          <a:xfrm>
            <a:off x="657225" y="2809875"/>
            <a:ext cx="2505075" cy="299085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80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Ай сайын іс-шаралардың орындалуын белгілеу. Тоқсан сайын көрсеткіштерді талдау. Жыл соңында педагогикалық кеңесте есеп беру.</a:t>
            </a:r>
          </a:p>
        </p:txBody>
      </p:sp>
      <p:sp>
        <p:nvSpPr>
          <p:cNvPr id="26" name="">
            <a:extLst>
              <a:ext uri="{FF2B5EF4-FFF2-40B4-BE49-F238E27FC236}">
                <a16:creationId xmlns:a16="http://schemas.microsoft.com/office/drawing/2014/main" id="{241EAD19-96C9-4D6A-A98F-66566EB6DA6D}"/>
              </a:ext>
            </a:extLst>
          </p:cNvPr>
          <p:cNvSpPr>
            <a:spLocks noGrp="1"/>
          </p:cNvSpPr>
          <p:nvPr/>
        </p:nvSpPr>
        <p:spPr>
          <a:xfrm>
            <a:off x="3371850" y="1619250"/>
            <a:ext cx="2619375" cy="866775"/>
          </a:xfrm>
          <a:prstGeom prst="chevron">
            <a:avLst/>
          </a:prstGeom>
          <a:solidFill>
            <a:srgbClr val="AC287A"/>
          </a:solidFill>
          <a:ln w="19050">
            <a:solidFill>
              <a:srgbClr val="FFFFFF"/>
            </a:solidFill>
          </a:ln>
        </p:spPr>
        <p:txBody>
          <a:bodyPr anchor="ctr">
            <a:no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Түзету тәртібі</a:t>
            </a:r>
          </a:p>
        </p:txBody>
      </p:sp>
      <p:sp>
        <p:nvSpPr>
          <p:cNvPr id="27" name="">
            <a:extLst>
              <a:ext uri="{FF2B5EF4-FFF2-40B4-BE49-F238E27FC236}">
                <a16:creationId xmlns:a16="http://schemas.microsoft.com/office/drawing/2014/main" id="{BCE7CC11-C3FF-4191-BC95-8370EA7DD051}"/>
              </a:ext>
            </a:extLst>
          </p:cNvPr>
          <p:cNvSpPr>
            <a:spLocks noGrp="1"/>
          </p:cNvSpPr>
          <p:nvPr/>
        </p:nvSpPr>
        <p:spPr>
          <a:xfrm>
            <a:off x="3419475" y="2809875"/>
            <a:ext cx="2505075" cy="299085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80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Нақты нәтиже мен мақсатты салыстыру. Себептерді талдау. Келесі жылдың іс-шараларын, жауаптыларын және ресурстарын түзету.</a:t>
            </a:r>
          </a:p>
        </p:txBody>
      </p:sp>
      <p:sp>
        <p:nvSpPr>
          <p:cNvPr id="28" name="">
            <a:extLst>
              <a:ext uri="{FF2B5EF4-FFF2-40B4-BE49-F238E27FC236}">
                <a16:creationId xmlns:a16="http://schemas.microsoft.com/office/drawing/2014/main" id="{771268DD-3EEF-4402-BEB5-7051E88952C0}"/>
              </a:ext>
            </a:extLst>
          </p:cNvPr>
          <p:cNvSpPr>
            <a:spLocks noGrp="1"/>
          </p:cNvSpPr>
          <p:nvPr/>
        </p:nvSpPr>
        <p:spPr>
          <a:xfrm>
            <a:off x="6134100" y="1619250"/>
            <a:ext cx="2619375" cy="866775"/>
          </a:xfrm>
          <a:prstGeom prst="chevron">
            <a:avLst/>
          </a:prstGeom>
          <a:solidFill>
            <a:srgbClr val="438965"/>
          </a:solidFill>
          <a:ln w="19050">
            <a:solidFill>
              <a:srgbClr val="FFFFFF"/>
            </a:solidFill>
          </a:ln>
        </p:spPr>
        <p:txBody>
          <a:bodyPr anchor="ctr">
            <a:no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2029 жылға күтілетін нәтиже</a:t>
            </a:r>
          </a:p>
        </p:txBody>
      </p:sp>
      <p:sp>
        <p:nvSpPr>
          <p:cNvPr id="29" name="">
            <a:extLst>
              <a:ext uri="{FF2B5EF4-FFF2-40B4-BE49-F238E27FC236}">
                <a16:creationId xmlns:a16="http://schemas.microsoft.com/office/drawing/2014/main" id="{3459108A-B6EB-4BB7-80D9-C5455C6D3A51}"/>
              </a:ext>
            </a:extLst>
          </p:cNvPr>
          <p:cNvSpPr>
            <a:spLocks noGrp="1"/>
          </p:cNvSpPr>
          <p:nvPr/>
        </p:nvSpPr>
        <p:spPr>
          <a:xfrm>
            <a:off x="6181725" y="2809875"/>
            <a:ext cx="2505075" cy="299085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80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Балаға бағытталған қауіпсіз орта, жүйелі кәсіби даму, нәтижесі бағаланатын инновациялық жобалар және тұрақты отбасы серіктестігі.</a:t>
            </a:r>
          </a:p>
        </p:txBody>
      </p:sp>
      <p:sp>
        <p:nvSpPr>
          <p:cNvPr id="30" name="">
            <a:extLst>
              <a:ext uri="{FF2B5EF4-FFF2-40B4-BE49-F238E27FC236}">
                <a16:creationId xmlns:a16="http://schemas.microsoft.com/office/drawing/2014/main" id="{12727F98-6E93-4CE6-A2B2-2DC27B0E6E28}"/>
              </a:ext>
            </a:extLst>
          </p:cNvPr>
          <p:cNvSpPr>
            <a:spLocks noGrp="1"/>
          </p:cNvSpPr>
          <p:nvPr/>
        </p:nvSpPr>
        <p:spPr>
          <a:xfrm>
            <a:off x="8896350" y="1619250"/>
            <a:ext cx="2619375" cy="866775"/>
          </a:xfrm>
          <a:prstGeom prst="chevron">
            <a:avLst/>
          </a:prstGeom>
          <a:solidFill>
            <a:srgbClr val="AC287A"/>
          </a:solidFill>
          <a:ln w="19050">
            <a:solidFill>
              <a:srgbClr val="FFFFFF"/>
            </a:solidFill>
          </a:ln>
        </p:spPr>
        <p:txBody>
          <a:bodyPr anchor="ctr">
            <a:no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Бекітуге ұсыныс</a:t>
            </a:r>
          </a:p>
        </p:txBody>
      </p:sp>
      <p:sp>
        <p:nvSpPr>
          <p:cNvPr id="31" name="">
            <a:extLst>
              <a:ext uri="{FF2B5EF4-FFF2-40B4-BE49-F238E27FC236}">
                <a16:creationId xmlns:a16="http://schemas.microsoft.com/office/drawing/2014/main" id="{5BBF9089-E02F-4EBC-B019-7FC299252EC5}"/>
              </a:ext>
            </a:extLst>
          </p:cNvPr>
          <p:cNvSpPr>
            <a:spLocks noGrp="1"/>
          </p:cNvSpPr>
          <p:nvPr/>
        </p:nvSpPr>
        <p:spPr>
          <a:xfrm>
            <a:off x="8943975" y="2809875"/>
            <a:ext cx="2505075" cy="2990850"/>
          </a:xfrm>
          <a:prstGeom prst="rect">
            <a:avLst/>
          </a:prstGeom>
          <a:noFill/>
          <a:ln w="19050">
            <a:noFill/>
          </a:ln>
        </p:spPr>
        <p:txBody>
          <a:bodyPr anchor="ctr">
            <a:noAutofit/>
          </a:bodyPr>
          <a:lstStyle/>
          <a:p>
            <a:pPr algn="l">
              <a:defRPr sz="180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Даму жоспарының жобасын талқылау. Бастапқы көрсеткіштер мен қаржыны нақтылау. Жылдық іс-шаралар жоспарын бекіту.</a:t>
            </a:r>
          </a:p>
        </p:txBody>
      </p:sp>
    </p:spTree>
    <p:extLst>
      <p:ext uri="{BB962C8B-B14F-4D97-AF65-F5344CB8AC3E}">
        <p14:creationId xmlns:p14="http://schemas.microsoft.com/office/powerpoint/2010/main" val="1558493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896EF49-D573-440D-A0B9-4EF6936E1613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108204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Педагогтердің біліктілік санаттары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B5B4EBF-00D1-4ABF-B493-2B47D0B15338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286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6B7FBCC-A19F-4B5F-A930-4C2F788A9C09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108204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2100" b="1" dirty="0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Б</a:t>
            </a:r>
            <a:r>
              <a:rPr sz="2100" b="1" dirty="0" err="1" smtClean="0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арлығы</a:t>
            </a:r>
            <a:r>
              <a:rPr sz="2100" b="1" dirty="0" smtClean="0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00" b="1" dirty="0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28</a:t>
            </a:r>
          </a:p>
        </p:txBody>
      </p:sp>
      <p:graphicFrame>
        <p:nvGraphicFramePr>
          <p:cNvPr id="13" name="Chart"/>
          <p:cNvGraphicFramePr/>
          <p:nvPr/>
        </p:nvGraphicFramePr>
        <p:xfrm>
          <a:off x="685800" y="1981200"/>
          <a:ext cx="5429250" cy="376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B0CF0BA-B423-4511-87F1-8BC200372A9B}"/>
              </a:ext>
            </a:extLst>
          </p:cNvPr>
          <p:cNvSpPr>
            <a:spLocks noGrp="1"/>
          </p:cNvSpPr>
          <p:nvPr/>
        </p:nvSpPr>
        <p:spPr>
          <a:xfrm>
            <a:off x="6572250" y="2152650"/>
            <a:ext cx="4857750" cy="2762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І санатты басшы: 1 (3,6%)</a:t>
            </a:r>
          </a:p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Педагог-шебер: 0 (0%)</a:t>
            </a:r>
          </a:p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Педагог-зерттеуші: 0 (0%)</a:t>
            </a:r>
          </a:p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Педагог-сарапшы: 11 (39,3%)</a:t>
            </a:r>
          </a:p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Педагог-модератор: 15 (53,6%)</a:t>
            </a:r>
          </a:p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Санатсыз: 1 (3,6%)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DF935BC-7DAA-4C36-9F05-D1A1AFD33ED5}"/>
              </a:ext>
            </a:extLst>
          </p:cNvPr>
          <p:cNvSpPr>
            <a:spLocks noGrp="1"/>
          </p:cNvSpPr>
          <p:nvPr/>
        </p:nvSpPr>
        <p:spPr>
          <a:xfrm>
            <a:off x="6572250" y="5048250"/>
            <a:ext cx="485775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80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2026–2029: жеке кәсіби даму, тәлімгерлік және аттестаттауға әдістемелік қолдау.</a:t>
            </a:r>
          </a:p>
        </p:txBody>
      </p:sp>
    </p:spTree>
    <p:extLst>
      <p:ext uri="{BB962C8B-B14F-4D97-AF65-F5344CB8AC3E}">
        <p14:creationId xmlns:p14="http://schemas.microsoft.com/office/powerpoint/2010/main" val="1874056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00BFB21E-D602-4620-A2EE-52ABF3E96C5B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108204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«Ұлттық балабақша» жобасы бойынша жұмыс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24F060A-FB9F-4658-AB17-891A6ED44202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286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9CECDD8-DF6B-4965-89FC-6850380691A2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108204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Мақсаты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4065071C-0D29-4D9D-9692-E1C156A01442}"/>
              </a:ext>
            </a:extLst>
          </p:cNvPr>
          <p:cNvSpPr>
            <a:spLocks noGrp="1"/>
          </p:cNvSpPr>
          <p:nvPr/>
        </p:nvSpPr>
        <p:spPr>
          <a:xfrm>
            <a:off x="685800" y="1914525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Балалардың ана тіліндегі қарым-қатынасын дамыту, ұлттық құндылықтарды күнделікті ойын мен әрекетке кіріктіру.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213937AB-268D-4BBF-845B-09468581718B}"/>
              </a:ext>
            </a:extLst>
          </p:cNvPr>
          <p:cNvSpPr>
            <a:spLocks noGrp="1"/>
          </p:cNvSpPr>
          <p:nvPr/>
        </p:nvSpPr>
        <p:spPr>
          <a:xfrm>
            <a:off x="685800" y="2657475"/>
            <a:ext cx="108204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Ойын және шығармашылық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79DD83B-08C4-4CA1-A410-27F3992E82B1}"/>
              </a:ext>
            </a:extLst>
          </p:cNvPr>
          <p:cNvSpPr>
            <a:spLocks noGrp="1"/>
          </p:cNvSpPr>
          <p:nvPr/>
        </p:nvSpPr>
        <p:spPr>
          <a:xfrm>
            <a:off x="685800" y="3048000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Ұлттық ойындар, ертегі сахналау, ою-өрнек құрастыру, зергерлік шеберханадағы қауіпсіз рөлдік ойындар.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5779275F-2485-43BC-9889-A660127AC69E}"/>
              </a:ext>
            </a:extLst>
          </p:cNvPr>
          <p:cNvSpPr>
            <a:spLocks noGrp="1"/>
          </p:cNvSpPr>
          <p:nvPr/>
        </p:nvSpPr>
        <p:spPr>
          <a:xfrm>
            <a:off x="685800" y="3790950"/>
            <a:ext cx="108204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Отбасымен бірлескен жұмыс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0F74AA26-A9EB-4228-9613-9419A1033313}"/>
              </a:ext>
            </a:extLst>
          </p:cNvPr>
          <p:cNvSpPr>
            <a:spLocks noGrp="1"/>
          </p:cNvSpPr>
          <p:nvPr/>
        </p:nvSpPr>
        <p:spPr>
          <a:xfrm>
            <a:off x="685800" y="4181475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Әжелердің ертегі сағаты, ата-анамен ұлттық ойындар, отбасылық қолөнер көрмесі. Баланың жасына сай қатысу.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C49896C1-32C1-4AA2-AB41-E3B6F3485ACB}"/>
              </a:ext>
            </a:extLst>
          </p:cNvPr>
          <p:cNvSpPr>
            <a:spLocks noGrp="1"/>
          </p:cNvSpPr>
          <p:nvPr/>
        </p:nvSpPr>
        <p:spPr>
          <a:xfrm>
            <a:off x="685800" y="4924425"/>
            <a:ext cx="108204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2026–2029 жоспары және бақылау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B9DB5F54-CAE5-4BCC-9C5D-6ED7FA40A2DE}"/>
              </a:ext>
            </a:extLst>
          </p:cNvPr>
          <p:cNvSpPr>
            <a:spLocks noGrp="1"/>
          </p:cNvSpPr>
          <p:nvPr/>
        </p:nvSpPr>
        <p:spPr>
          <a:xfrm>
            <a:off x="685800" y="5314950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Ойындар қорын жыл сайын толықтыру. Педагогтер баланың сөйлеуін, ынтымақтастығын және дербес таңдауын бақылау парағына тіркейді.</a:t>
            </a:r>
          </a:p>
        </p:txBody>
      </p:sp>
    </p:spTree>
    <p:extLst>
      <p:ext uri="{BB962C8B-B14F-4D97-AF65-F5344CB8AC3E}">
        <p14:creationId xmlns:p14="http://schemas.microsoft.com/office/powerpoint/2010/main" val="324523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69B504CC-35AA-4E5A-ADF0-0EA66AD338B7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108204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«Жасыл балабақша» және «Таза Қазақстан»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FDBAD27-0ECB-4F0A-B8D7-50115049A653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286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graphicFrame>
        <p:nvGraphicFramePr>
          <p:cNvPr id="24" name=""/>
          <p:cNvGraphicFramePr/>
          <p:nvPr/>
        </p:nvGraphicFramePr>
        <p:xfrm>
          <a:off x="609600" y="1571625"/>
          <a:ext cx="10972800" cy="4429125"/>
        </p:xfrm>
        <a:graphic>
          <a:graphicData uri="http://schemas.openxmlformats.org/drawingml/2006/table">
            <a:tbl>
              <a:tblPr/>
              <a:tblGrid>
                <a:gridCol w="2952750"/>
                <a:gridCol w="8020050"/>
              </a:tblGrid>
              <a:tr h="5429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Жұмыс бағыты</a:t>
                      </a:r>
                    </a:p>
                  </a:txBody>
                  <a:tcPr marL="152400" marR="152400" marT="95250" marB="95250" anchor="ctr">
                    <a:solidFill>
                      <a:srgbClr val="AC287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Мазмұны және жоспарланған әрекет</a:t>
                      </a:r>
                    </a:p>
                  </a:txBody>
                  <a:tcPr marL="152400" marR="152400" marT="95250" marB="95250" anchor="ctr">
                    <a:solidFill>
                      <a:srgbClr val="AC287A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Жылыжайдағы әрекеттер</a:t>
                      </a:r>
                    </a:p>
                  </a:txBody>
                  <a:tcPr marL="152400" marR="1524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Балалар дән отырғызады, өсімдіктерді суарады, өсуін бақылайды және өнім жинауға қатысады. Педагог маусымдық күнделік жүргізеді.</a:t>
                      </a:r>
                    </a:p>
                  </a:txBody>
                  <a:tcPr marL="152400" marR="152400" marT="95250" marB="95250" anchor="ctr">
                    <a:solidFill>
                      <a:srgbClr val="FFFFFF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«Таза Қазақстан» акциясы</a:t>
                      </a:r>
                    </a:p>
                  </a:txBody>
                  <a:tcPr marL="152400" marR="152400" marT="95250" marB="95250" anchor="ctr">
                    <a:solidFill>
                      <a:srgbClr val="EAF5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Аула тазалығын сақтау, гүл отырғызу және отбасылық сенбілік. Балалар тек қауіпсіз, жасына сай әрекеттерге қатысады.</a:t>
                      </a:r>
                    </a:p>
                  </a:txBody>
                  <a:tcPr marL="152400" marR="152400" marT="95250" marB="95250" anchor="ctr">
                    <a:solidFill>
                      <a:srgbClr val="EAF5EC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Күнделікті экологиялық әдеттер</a:t>
                      </a:r>
                    </a:p>
                  </a:txBody>
                  <a:tcPr marL="152400" marR="1524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Су мен қағазды үнемдеу, өсімдіктерді күту, ойын арқылы қалдықтарды сұрыптауды үйрену. Табиғат бұрышын маусымға сай жаңарту.</a:t>
                      </a:r>
                    </a:p>
                  </a:txBody>
                  <a:tcPr marL="152400" marR="152400" marT="95250" marB="95250" anchor="ctr">
                    <a:solidFill>
                      <a:srgbClr val="FFFFFF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2026–2029 жоспары және нәтиже</a:t>
                      </a:r>
                    </a:p>
                  </a:txBody>
                  <a:tcPr marL="152400" marR="152400" marT="95250" marB="95250" anchor="ctr">
                    <a:solidFill>
                      <a:srgbClr val="EAF5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Маусымдық еңбек күнтізбесі мен бақылау карталарын толықтыру. Өсімдік күту, тазалық сақтау және үнемдеу дағдыларын бақылау.</a:t>
                      </a:r>
                    </a:p>
                  </a:txBody>
                  <a:tcPr marL="152400" marR="152400" marT="95250" marB="95250" anchor="ctr">
                    <a:solidFill>
                      <a:srgbClr val="EAF5E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86721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50E58B76-5C5D-4D25-A978-BDED7ADFC8E6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108204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«STEAM балабақша» жобасы бойынша жұмыс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45B779B-A4C0-420D-B2B9-6B3EB63AA96E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286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91F3456-4578-4515-946C-C11E0E00B40E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108204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Зерттеу және тәжірибе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D676CB70-39D8-4B30-A45B-EDB41ED310D9}"/>
              </a:ext>
            </a:extLst>
          </p:cNvPr>
          <p:cNvSpPr>
            <a:spLocks noGrp="1"/>
          </p:cNvSpPr>
          <p:nvPr/>
        </p:nvSpPr>
        <p:spPr>
          <a:xfrm>
            <a:off x="685800" y="1914525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Судың қасиеттерін бақылау, заттардың жүзуі мен батуы, өсімдік өсуіне жарықтың әсерін салыстыру. Қауіпсіз материалдарды қолдану.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0BB6F28-AF43-4DC2-81A3-A8976E55B8F9}"/>
              </a:ext>
            </a:extLst>
          </p:cNvPr>
          <p:cNvSpPr>
            <a:spLocks noGrp="1"/>
          </p:cNvSpPr>
          <p:nvPr/>
        </p:nvSpPr>
        <p:spPr>
          <a:xfrm>
            <a:off x="685800" y="2657475"/>
            <a:ext cx="108204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Құрастыру және өлшеу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9D65DC4-7E0C-4C99-9294-E60051A29182}"/>
              </a:ext>
            </a:extLst>
          </p:cNvPr>
          <p:cNvSpPr>
            <a:spLocks noGrp="1"/>
          </p:cNvSpPr>
          <p:nvPr/>
        </p:nvSpPr>
        <p:spPr>
          <a:xfrm>
            <a:off x="685800" y="3048000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Көпір, үй және жол модельдерін құрастыру. Пішіндерді салыстыру, санау, шартты өлшеммен өлшеу және нәтижені сипаттау.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9E8FF25E-5B5A-42B6-B346-A05C7F64C5D5}"/>
              </a:ext>
            </a:extLst>
          </p:cNvPr>
          <p:cNvSpPr>
            <a:spLocks noGrp="1"/>
          </p:cNvSpPr>
          <p:nvPr/>
        </p:nvSpPr>
        <p:spPr>
          <a:xfrm>
            <a:off x="685800" y="3790950"/>
            <a:ext cx="108204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Педагогтің қолдауы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BF2F776-303A-4D56-9026-751A873570AF}"/>
              </a:ext>
            </a:extLst>
          </p:cNvPr>
          <p:cNvSpPr>
            <a:spLocks noGrp="1"/>
          </p:cNvSpPr>
          <p:nvPr/>
        </p:nvSpPr>
        <p:spPr>
          <a:xfrm>
            <a:off x="685800" y="4181475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Баланың сұрағын тыңдау, болжам жасауға мүмкіндік беру. Дайын жауаптың орнына бақылау мен қайта сынауға жағдай жасау.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5505BE56-905C-4915-85CA-1F818CD2DF65}"/>
              </a:ext>
            </a:extLst>
          </p:cNvPr>
          <p:cNvSpPr>
            <a:spLocks noGrp="1"/>
          </p:cNvSpPr>
          <p:nvPr/>
        </p:nvSpPr>
        <p:spPr>
          <a:xfrm>
            <a:off x="685800" y="4924425"/>
            <a:ext cx="108204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2026–2029 жоспары және өнім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64CB93A1-0BDB-4A7B-9C51-D56843C4430C}"/>
              </a:ext>
            </a:extLst>
          </p:cNvPr>
          <p:cNvSpPr>
            <a:spLocks noGrp="1"/>
          </p:cNvSpPr>
          <p:nvPr/>
        </p:nvSpPr>
        <p:spPr>
          <a:xfrm>
            <a:off x="685800" y="5314950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Жас топтары бойынша тәжірибе карталарын әзірлеу. Құрастыру қорын толықтыру. Балалардың сұрағы мен шешімдерін жоба папкасында жинақтау.</a:t>
            </a:r>
          </a:p>
        </p:txBody>
      </p:sp>
    </p:spTree>
    <p:extLst>
      <p:ext uri="{BB962C8B-B14F-4D97-AF65-F5344CB8AC3E}">
        <p14:creationId xmlns:p14="http://schemas.microsoft.com/office/powerpoint/2010/main" val="1239301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2A342094-1224-4277-BEDB-FE23D15897ED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108204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Ерте жастан кәсіпке және еңбекке баулу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223F939-8C5A-491C-85A2-C66D5D0AF2C3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286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graphicFrame>
        <p:nvGraphicFramePr>
          <p:cNvPr id="24" name=""/>
          <p:cNvGraphicFramePr/>
          <p:nvPr/>
        </p:nvGraphicFramePr>
        <p:xfrm>
          <a:off x="609600" y="1571625"/>
          <a:ext cx="10972800" cy="4429125"/>
        </p:xfrm>
        <a:graphic>
          <a:graphicData uri="http://schemas.openxmlformats.org/drawingml/2006/table">
            <a:tbl>
              <a:tblPr/>
              <a:tblGrid>
                <a:gridCol w="2952750"/>
                <a:gridCol w="8020050"/>
              </a:tblGrid>
              <a:tr h="5429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Жұмыс бағыты</a:t>
                      </a:r>
                    </a:p>
                  </a:txBody>
                  <a:tcPr marL="152400" marR="152400" marT="95250" marB="95250" anchor="ctr">
                    <a:solidFill>
                      <a:srgbClr val="AC287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Мазмұны және жоспарланған әрекет</a:t>
                      </a:r>
                    </a:p>
                  </a:txBody>
                  <a:tcPr marL="152400" marR="152400" marT="95250" marB="95250" anchor="ctr">
                    <a:solidFill>
                      <a:srgbClr val="AC287A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Пилоттық жобаның мақсаты</a:t>
                      </a:r>
                    </a:p>
                  </a:txBody>
                  <a:tcPr marL="152400" marR="1524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Ересектер еңбегіне құрмет қалыптастыру, мамандықтармен ойын арқылы таныстыру және қарапайым еңбек дағдыларын дамыту.</a:t>
                      </a:r>
                    </a:p>
                  </a:txBody>
                  <a:tcPr marL="152400" marR="152400" marT="95250" marB="95250" anchor="ctr">
                    <a:solidFill>
                      <a:srgbClr val="FFFFFF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Топтағы практикалық әрекеттер</a:t>
                      </a:r>
                    </a:p>
                  </a:txBody>
                  <a:tcPr marL="152400" marR="152400" marT="95250" marB="95250" anchor="ctr">
                    <a:solidFill>
                      <a:srgbClr val="EAF5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«Кішкентай бағбаншылар», «Жас аспаз», «Зергер шеберханасы», дәрігер, дүкен және құрылысшы ойындары. Құралдарды жинау, өсімдік күту.</a:t>
                      </a:r>
                    </a:p>
                  </a:txBody>
                  <a:tcPr marL="152400" marR="152400" marT="95250" marB="95250" anchor="ctr">
                    <a:solidFill>
                      <a:srgbClr val="EAF5EC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Ата-анамен және мамандармен кездесу</a:t>
                      </a:r>
                    </a:p>
                  </a:txBody>
                  <a:tcPr marL="152400" marR="1524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Кәсіп иелерінің таныстырылымы, әке мен баланың бірлескен шеберлік сағаты. Ұлттық тағамдармен танысуда гигиена мен қауіпсіздікті сақтау.</a:t>
                      </a:r>
                    </a:p>
                  </a:txBody>
                  <a:tcPr marL="152400" marR="152400" marT="95250" marB="95250" anchor="ctr">
                    <a:solidFill>
                      <a:srgbClr val="FFFFFF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2026–2029 жоспары және бағалау</a:t>
                      </a:r>
                    </a:p>
                  </a:txBody>
                  <a:tcPr marL="152400" marR="152400" marT="95250" marB="95250" anchor="ctr">
                    <a:solidFill>
                      <a:srgbClr val="EAF5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Мамандықтар ойын маршрутын жасақтау. Баланың істі аяқтауын, құралды ұқыпты қолдануын және бірлесіп әрекет етуін бақылау.</a:t>
                      </a:r>
                    </a:p>
                  </a:txBody>
                  <a:tcPr marL="152400" marR="152400" marT="95250" marB="95250" anchor="ctr">
                    <a:solidFill>
                      <a:srgbClr val="EAF5E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0026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E6F0B50A-4743-4F86-BA4D-D3ED082420BD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108204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Дамытушы бұрыштардың мазмұны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B198765C-56A9-4F44-9AFC-9AE78DE1B25E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286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22</a:t>
            </a:r>
          </a:p>
        </p:txBody>
      </p:sp>
      <p:graphicFrame>
        <p:nvGraphicFramePr>
          <p:cNvPr id="24" name=""/>
          <p:cNvGraphicFramePr/>
          <p:nvPr/>
        </p:nvGraphicFramePr>
        <p:xfrm>
          <a:off x="609600" y="1571625"/>
          <a:ext cx="10972800" cy="4429125"/>
        </p:xfrm>
        <a:graphic>
          <a:graphicData uri="http://schemas.openxmlformats.org/drawingml/2006/table">
            <a:tbl>
              <a:tblPr/>
              <a:tblGrid>
                <a:gridCol w="2952750"/>
                <a:gridCol w="8020050"/>
              </a:tblGrid>
              <a:tr h="5429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Жұмыс бағыты</a:t>
                      </a:r>
                    </a:p>
                  </a:txBody>
                  <a:tcPr marL="152400" marR="152400" marT="95250" marB="95250" anchor="ctr">
                    <a:solidFill>
                      <a:srgbClr val="AC287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Мазмұны және жоспарланған әрекет</a:t>
                      </a:r>
                    </a:p>
                  </a:txBody>
                  <a:tcPr marL="152400" marR="152400" marT="95250" marB="95250" anchor="ctr">
                    <a:solidFill>
                      <a:srgbClr val="AC287A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Тақырыптық орталықтар</a:t>
                      </a:r>
                    </a:p>
                  </a:txBody>
                  <a:tcPr marL="152400" marR="1524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«Ұлттық балабақша», «Жасыл балабақша», STEAM бұрыштары, мобильді кітапхана. Балалар материалды қызығушылығына сай таңдайды.</a:t>
                      </a:r>
                    </a:p>
                  </a:txBody>
                  <a:tcPr marL="152400" marR="152400" marT="95250" marB="95250" anchor="ctr">
                    <a:solidFill>
                      <a:srgbClr val="FFFFFF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Мамандықтар және қауіпсіздік</a:t>
                      </a:r>
                    </a:p>
                  </a:txBody>
                  <a:tcPr marL="152400" marR="152400" marT="95250" marB="95250" anchor="ctr">
                    <a:solidFill>
                      <a:srgbClr val="EAF5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Дәрігер, зергерлік шеберхана, асхана, дүкен, кафе және қуыршақтар бұрыштары. Жол белгілері мен бағдаршам арқылы жағдаяттық ойындар.</a:t>
                      </a:r>
                    </a:p>
                  </a:txBody>
                  <a:tcPr marL="152400" marR="152400" marT="95250" marB="95250" anchor="ctr">
                    <a:solidFill>
                      <a:srgbClr val="EAF5EC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Қолжетімділік және түрлендіру</a:t>
                      </a:r>
                    </a:p>
                  </a:txBody>
                  <a:tcPr marL="152400" marR="1524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Ашық сөрелер, еркін өтетін жолдар, тасымалданатын материалдар. Мазмұнды жас ерекшелігіне, маусымға және балалардың ұсынысына сай жаңарту.</a:t>
                      </a:r>
                    </a:p>
                  </a:txBody>
                  <a:tcPr marL="152400" marR="152400" marT="95250" marB="95250" anchor="ctr">
                    <a:solidFill>
                      <a:srgbClr val="FFFFFF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Арнайы кеңістік және бақылау</a:t>
                      </a:r>
                    </a:p>
                  </a:txBody>
                  <a:tcPr marL="152400" marR="152400" marT="95250" marB="95250" anchor="ctr">
                    <a:solidFill>
                      <a:srgbClr val="EAF5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Сенсорлық бөлме, құм терапиясы, М. Монтессори кабинеті. Мамандар пайдалану кестесін жүргізеді, әдіскер қолжетімділікті тоқсан сайын талдайды.</a:t>
                      </a:r>
                    </a:p>
                  </a:txBody>
                  <a:tcPr marL="152400" marR="152400" marT="95250" marB="95250" anchor="ctr">
                    <a:solidFill>
                      <a:srgbClr val="EAF5E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0048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6BEA2ACC-F8A2-4ABD-B872-128160A1B59C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108204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Жобалар бойынша 2026–2029 жұмыс жоспары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7B2732D-C763-4B8E-8E86-9565A6B62EEC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286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23</a:t>
            </a:r>
          </a:p>
        </p:txBody>
      </p:sp>
      <p:graphicFrame>
        <p:nvGraphicFramePr>
          <p:cNvPr id="24" name=""/>
          <p:cNvGraphicFramePr/>
          <p:nvPr/>
        </p:nvGraphicFramePr>
        <p:xfrm>
          <a:off x="609600" y="1571625"/>
          <a:ext cx="10972800" cy="4429125"/>
        </p:xfrm>
        <a:graphic>
          <a:graphicData uri="http://schemas.openxmlformats.org/drawingml/2006/table">
            <a:tbl>
              <a:tblPr/>
              <a:tblGrid>
                <a:gridCol w="2952750"/>
                <a:gridCol w="8020050"/>
              </a:tblGrid>
              <a:tr h="5429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Жұмыс бағыты</a:t>
                      </a:r>
                    </a:p>
                  </a:txBody>
                  <a:tcPr marL="152400" marR="152400" marT="95250" marB="95250" anchor="ctr">
                    <a:solidFill>
                      <a:srgbClr val="AC287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Мазмұны және жоспарланған әрекет</a:t>
                      </a:r>
                    </a:p>
                  </a:txBody>
                  <a:tcPr marL="152400" marR="152400" marT="95250" marB="95250" anchor="ctr">
                    <a:solidFill>
                      <a:srgbClr val="AC287A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2026–2027 оқу жылы</a:t>
                      </a:r>
                    </a:p>
                  </a:txBody>
                  <a:tcPr marL="152400" marR="1524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Жоба паспорттары мен топтық жоспарларды әзірлеу. Бұрыштарды түгендеу. Педагогтердің оқу қажеттіліктерін анықтау.</a:t>
                      </a:r>
                    </a:p>
                  </a:txBody>
                  <a:tcPr marL="152400" marR="152400" marT="95250" marB="95250" anchor="ctr">
                    <a:solidFill>
                      <a:srgbClr val="FFFFFF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2027–2028 оқу жылы</a:t>
                      </a:r>
                    </a:p>
                  </a:txBody>
                  <a:tcPr marL="152400" marR="152400" marT="95250" marB="95250" anchor="ctr">
                    <a:solidFill>
                      <a:srgbClr val="EAF5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«Даму нүктесі» практикумдері, ашық ҰІӘ және серіктестік кездесулер арқылы тиімді әдістерді тарату. Әдістемелік материалдар қорын кеңейту.</a:t>
                      </a:r>
                    </a:p>
                  </a:txBody>
                  <a:tcPr marL="152400" marR="152400" marT="95250" marB="95250" anchor="ctr">
                    <a:solidFill>
                      <a:srgbClr val="EAF5EC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2028–2029 оқу жылы</a:t>
                      </a:r>
                    </a:p>
                  </a:txBody>
                  <a:tcPr marL="152400" marR="152400" marT="95250" marB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Жобалардың нәтижесін бақылау карталары және ата-ана кері байланысымен бағалау. Материалдарды жинақтап, келесі даму кезеңін жоспарлау.</a:t>
                      </a:r>
                    </a:p>
                  </a:txBody>
                  <a:tcPr marL="152400" marR="152400" marT="95250" marB="95250" anchor="ctr">
                    <a:solidFill>
                      <a:srgbClr val="FFFFFF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Жауаптылар және дәлелдер</a:t>
                      </a:r>
                    </a:p>
                  </a:txBody>
                  <a:tcPr marL="152400" marR="152400" marT="95250" marB="95250" anchor="ctr">
                    <a:solidFill>
                      <a:srgbClr val="EAF5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4C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Меңгеруші, әдіскер, тәрбиешілер және мамандар. Жоба паспорты, циклограмма, қатысу тізімі, балалар жұмыстары мен қорытынды талдау.</a:t>
                      </a:r>
                    </a:p>
                  </a:txBody>
                  <a:tcPr marL="152400" marR="152400" marT="95250" marB="95250" anchor="ctr">
                    <a:solidFill>
                      <a:srgbClr val="EAF5E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05974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6460F515-38A1-47CF-A790-ED91D97885A0}"/>
              </a:ext>
            </a:extLst>
          </p:cNvPr>
          <p:cNvSpPr>
            <a:spLocks noGrp="1"/>
          </p:cNvSpPr>
          <p:nvPr/>
        </p:nvSpPr>
        <p:spPr>
          <a:xfrm>
            <a:off x="685800" y="438150"/>
            <a:ext cx="108204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Толықтырылған жоспардың күтілетін нәтижелері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3DAEBD9-F39A-478A-B5F4-698985161C4C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286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F7467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17FF02C-ACCF-4415-A08D-AC1B294F66A9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108204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Баланың дамуы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DC2935E-C43C-4644-BD08-D9BBBFD58EC1}"/>
              </a:ext>
            </a:extLst>
          </p:cNvPr>
          <p:cNvSpPr>
            <a:spLocks noGrp="1"/>
          </p:cNvSpPr>
          <p:nvPr/>
        </p:nvSpPr>
        <p:spPr>
          <a:xfrm>
            <a:off x="685800" y="1914525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Балалар ойын барысында қарым-қатынас, зерттеу және қарапайым еңбек дағдыларын жетілдіреді. Әр баланың жеке ілгерілеуін педагог бақылайды.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A70A07EA-29F1-460C-A690-C39677845536}"/>
              </a:ext>
            </a:extLst>
          </p:cNvPr>
          <p:cNvSpPr>
            <a:spLocks noGrp="1"/>
          </p:cNvSpPr>
          <p:nvPr/>
        </p:nvSpPr>
        <p:spPr>
          <a:xfrm>
            <a:off x="685800" y="2657475"/>
            <a:ext cx="108204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Педагогтің кәсіби дамуы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A0DD05B5-AADF-4C12-BF4F-5015FE284069}"/>
              </a:ext>
            </a:extLst>
          </p:cNvPr>
          <p:cNvSpPr>
            <a:spLocks noGrp="1"/>
          </p:cNvSpPr>
          <p:nvPr/>
        </p:nvSpPr>
        <p:spPr>
          <a:xfrm>
            <a:off x="685800" y="3048000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Санаттар туралы дерек жыл сайын жаңарады. Педагог оқу нәтижесін тәжірибеде қолданып, әдістемелік қор мен портфолиосын толықтырады.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6D961DDB-5025-47E3-AFD9-5332C7406F1A}"/>
              </a:ext>
            </a:extLst>
          </p:cNvPr>
          <p:cNvSpPr>
            <a:spLocks noGrp="1"/>
          </p:cNvSpPr>
          <p:nvPr/>
        </p:nvSpPr>
        <p:spPr>
          <a:xfrm>
            <a:off x="685800" y="3790950"/>
            <a:ext cx="108204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Орта және серіктестік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14F81AAC-810A-4873-A17D-F61E02F5BD9D}"/>
              </a:ext>
            </a:extLst>
          </p:cNvPr>
          <p:cNvSpPr>
            <a:spLocks noGrp="1"/>
          </p:cNvSpPr>
          <p:nvPr/>
        </p:nvSpPr>
        <p:spPr>
          <a:xfrm>
            <a:off x="685800" y="4181475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Дамытушы бұрыштар балалардың қызығушылығына сай жаңарады. Отбасы мен серіктес ұйымдар жобалардың практикалық жұмыстарына қатысады.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B1FC8BC-38B9-40B1-A40A-2C32B5C402D5}"/>
              </a:ext>
            </a:extLst>
          </p:cNvPr>
          <p:cNvSpPr>
            <a:spLocks noGrp="1"/>
          </p:cNvSpPr>
          <p:nvPr/>
        </p:nvSpPr>
        <p:spPr>
          <a:xfrm>
            <a:off x="685800" y="4924425"/>
            <a:ext cx="108204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AC287A"/>
                </a:solidFill>
                <a:latin typeface="DejaVu Sans"/>
                <a:ea typeface="DejaVu Sans"/>
                <a:cs typeface="DejaVu Sans"/>
              </a:rPr>
              <a:t>Есеп беру тәртібі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9C4CDA19-042E-4611-ADDF-9B535AAF11C8}"/>
              </a:ext>
            </a:extLst>
          </p:cNvPr>
          <p:cNvSpPr>
            <a:spLocks noGrp="1"/>
          </p:cNvSpPr>
          <p:nvPr/>
        </p:nvSpPr>
        <p:spPr>
          <a:xfrm>
            <a:off x="685800" y="5314950"/>
            <a:ext cx="108204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buNone/>
              <a:def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244C3B"/>
                </a:solidFill>
                <a:latin typeface="DejaVu Sans"/>
                <a:ea typeface="DejaVu Sans"/>
                <a:cs typeface="DejaVu Sans"/>
              </a:rPr>
              <a:t>Әдіскер тоқсан сайын жоспар мен нақты нәтижені салыстырады. Педагогикалық кеңес жылдық есеп негізінде келесі жұмыстарды түзетеді.</a:t>
            </a:r>
          </a:p>
        </p:txBody>
      </p:sp>
    </p:spTree>
    <p:extLst>
      <p:ext uri="{BB962C8B-B14F-4D97-AF65-F5344CB8AC3E}">
        <p14:creationId xmlns:p14="http://schemas.microsoft.com/office/powerpoint/2010/main" val="87866875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2448</Words>
  <Application>Microsoft Office PowerPoint</Application>
  <DocSecurity>0</DocSecurity>
  <PresentationFormat>Произвольный</PresentationFormat>
  <Paragraphs>321</Paragraphs>
  <Slides>24</Slides>
  <Notes>24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ASUS</cp:lastModifiedBy>
  <cp:revision>1</cp:revision>
  <dcterms:created xsi:type="dcterms:W3CDTF">2026-09-16T17:45:14Z</dcterms:created>
  <dcterms:modified xsi:type="dcterms:W3CDTF">2026-09-16T18:20:04Z</dcterms:modified>
</cp:coreProperties>
</file>